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9" r:id="rId5"/>
  </p:sldMasterIdLst>
  <p:notesMasterIdLst>
    <p:notesMasterId r:id="rId20"/>
  </p:notesMasterIdLst>
  <p:sldIdLst>
    <p:sldId id="295" r:id="rId6"/>
    <p:sldId id="350" r:id="rId7"/>
    <p:sldId id="351" r:id="rId8"/>
    <p:sldId id="258" r:id="rId9"/>
    <p:sldId id="259" r:id="rId10"/>
    <p:sldId id="260" r:id="rId11"/>
    <p:sldId id="261" r:id="rId12"/>
    <p:sldId id="352" r:id="rId13"/>
    <p:sldId id="331" r:id="rId14"/>
    <p:sldId id="349" r:id="rId15"/>
    <p:sldId id="353" r:id="rId16"/>
    <p:sldId id="338" r:id="rId17"/>
    <p:sldId id="333" r:id="rId18"/>
    <p:sldId id="267" r:id="rId19"/>
  </p:sldIdLst>
  <p:sldSz cx="12192000" cy="6858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metria" panose="020B0503020204020204" pitchFamily="34" charset="0"/>
      <p:regular r:id="rId25"/>
      <p:italic r:id="rId26"/>
    </p:embeddedFont>
    <p:embeddedFont>
      <p:font typeface="Geometria Bold" panose="020B0703020204020204" pitchFamily="34" charset="0"/>
      <p:bold r:id="rId27"/>
      <p:boldItalic r:id="rId28"/>
    </p:embeddedFont>
    <p:embeddedFont>
      <p:font typeface="Geometria Light" panose="020B0403020204020204" pitchFamily="34" charset="0"/>
      <p:regular r:id="rId29"/>
      <p:italic r:id="rId30"/>
    </p:embeddedFont>
    <p:embeddedFont>
      <p:font typeface="Geometria Medium" panose="020B0603020204020204" pitchFamily="34" charset="0"/>
      <p:regular r:id="rId31"/>
      <p: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1820" userDrawn="1">
          <p15:clr>
            <a:srgbClr val="A4A3A4"/>
          </p15:clr>
        </p15:guide>
        <p15:guide id="3" orient="horz" pos="4133" userDrawn="1">
          <p15:clr>
            <a:srgbClr val="A4A3A4"/>
          </p15:clr>
        </p15:guide>
        <p15:guide id="4" orient="horz" pos="2387" userDrawn="1">
          <p15:clr>
            <a:srgbClr val="A4A3A4"/>
          </p15:clr>
        </p15:guide>
        <p15:guide id="5" orient="horz" pos="3816" userDrawn="1">
          <p15:clr>
            <a:srgbClr val="A4A3A4"/>
          </p15:clr>
        </p15:guide>
        <p15:guide id="6" orient="horz" pos="2682" userDrawn="1">
          <p15:clr>
            <a:srgbClr val="A4A3A4"/>
          </p15:clr>
        </p15:guide>
        <p15:guide id="7" pos="70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98E6D9-6706-0D02-0D5B-01392C65FDC4}" name="Luise Rombach" initials="" userId="S::rombach@dgap.org::b28a838e-0d2e-4b79-a513-49b9a3fc1d22" providerId="AD"/>
  <p188:author id="{DDFAC6EF-58B2-20DF-E353-AB587B48418F}" name="Wiebke Ewering" initials="WE" userId="S::ewering@dgap.org::5e196e2b-857d-4ecb-8d5f-41e4551412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ten Klaßen" initials="TK" lastIdx="5" clrIdx="0">
    <p:extLst>
      <p:ext uri="{19B8F6BF-5375-455C-9EA6-DF929625EA0E}">
        <p15:presenceInfo xmlns:p15="http://schemas.microsoft.com/office/powerpoint/2012/main" userId="S::klassen@dgap.org::f6f1732a-05e2-471b-ac0c-2fbb922a75f9" providerId="AD"/>
      </p:ext>
    </p:extLst>
  </p:cmAuthor>
  <p:cmAuthor id="2" name="Luise Rombach" initials="LR" lastIdx="6" clrIdx="1">
    <p:extLst>
      <p:ext uri="{19B8F6BF-5375-455C-9EA6-DF929625EA0E}">
        <p15:presenceInfo xmlns:p15="http://schemas.microsoft.com/office/powerpoint/2012/main" userId="Luise Rombach" providerId="None"/>
      </p:ext>
    </p:extLst>
  </p:cmAuthor>
  <p:cmAuthor id="3" name="Wiebke Ewering" initials="WE" lastIdx="4" clrIdx="2">
    <p:extLst>
      <p:ext uri="{19B8F6BF-5375-455C-9EA6-DF929625EA0E}">
        <p15:presenceInfo xmlns:p15="http://schemas.microsoft.com/office/powerpoint/2012/main" userId="S::ewering@dgap.org::5e196e2b-857d-4ecb-8d5f-41e45514123f" providerId="AD"/>
      </p:ext>
    </p:extLst>
  </p:cmAuthor>
  <p:cmAuthor id="4" name="Luise Rombach" initials="LR [2]" lastIdx="1" clrIdx="3">
    <p:extLst>
      <p:ext uri="{19B8F6BF-5375-455C-9EA6-DF929625EA0E}">
        <p15:presenceInfo xmlns:p15="http://schemas.microsoft.com/office/powerpoint/2012/main" userId="S::rombach@dgap.org::b28a838e-0d2e-4b79-a513-49b9a3fc1d22" providerId="AD"/>
      </p:ext>
    </p:extLst>
  </p:cmAuthor>
  <p:cmAuthor id="5" name="Karen Lohse" initials="KL" lastIdx="14" clrIdx="4">
    <p:extLst>
      <p:ext uri="{19B8F6BF-5375-455C-9EA6-DF929625EA0E}">
        <p15:presenceInfo xmlns:p15="http://schemas.microsoft.com/office/powerpoint/2012/main" userId="S::lohse@dgap.org::5017447b-3bb3-43a3-937c-19c9e984f6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6D1"/>
    <a:srgbClr val="2E3B9E"/>
    <a:srgbClr val="0092B6"/>
    <a:srgbClr val="00A5C5"/>
    <a:srgbClr val="B9B9B9"/>
    <a:srgbClr val="EBEDF9"/>
    <a:srgbClr val="A5ADE5"/>
    <a:srgbClr val="6A77D4"/>
    <a:srgbClr val="3A4BC6"/>
    <a:srgbClr val="253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69D57-6BDA-45DA-8517-365497CC2A66}" v="10" dt="2023-12-08T11:12:54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724" autoAdjust="0"/>
  </p:normalViewPr>
  <p:slideViewPr>
    <p:cSldViewPr snapToGrid="0">
      <p:cViewPr>
        <p:scale>
          <a:sx n="75" d="100"/>
          <a:sy n="75" d="100"/>
        </p:scale>
        <p:origin x="18" y="42"/>
      </p:cViewPr>
      <p:guideLst>
        <p:guide pos="279"/>
        <p:guide orient="horz" pos="1820"/>
        <p:guide orient="horz" pos="4133"/>
        <p:guide orient="horz" pos="2387"/>
        <p:guide orient="horz" pos="3816"/>
        <p:guide orient="horz" pos="2682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microsoft.com/office/2018/10/relationships/authors" Target="authors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F62B-902F-4874-BE96-81B5080CE1F6}" type="datetimeFigureOut">
              <a:rPr lang="de-DE" smtClean="0"/>
              <a:t>08.12.2023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Edit format templates of the text master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E52B1-DE84-4E2B-8970-005CE53BE52C}" type="slidenum">
              <a:rPr lang="de-DE" smtClean="0"/>
              <a:t>'No.'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53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E52B1-DE84-4E2B-8970-005CE53BE52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94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ADFDE2-2758-8342-852B-102A21E28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3C672-60EA-425B-A673-DDA498BFB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61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315F1-A165-4A16-B99C-8BC8F2D57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7566" y="2946400"/>
            <a:ext cx="7397750" cy="1616075"/>
          </a:xfrm>
        </p:spPr>
        <p:txBody>
          <a:bodyPr anchor="t" anchorCtr="0"/>
          <a:lstStyle>
            <a:lvl1pPr>
              <a:defRPr sz="6000" cap="all" baseline="0"/>
            </a:lvl1pPr>
          </a:lstStyle>
          <a:p>
            <a:r>
              <a:rPr lang="de-DE" dirty="0"/>
              <a:t>NUTZUNG DER </a:t>
            </a:r>
            <a:br>
              <a:rPr lang="de-DE" dirty="0"/>
            </a:br>
            <a:r>
              <a:rPr lang="de-DE" dirty="0"/>
              <a:t>DGAP-KOMPETENZ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180D47-FDAE-4717-9494-787447FE29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7566" y="2445703"/>
            <a:ext cx="7397750" cy="246697"/>
          </a:xfrm>
          <a:effectLst>
            <a:outerShdw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400" cap="all" spc="600" baseline="0">
                <a:solidFill>
                  <a:schemeClr val="bg1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OUTCOME 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43C20A-F7F0-4C9D-AF8E-72366051E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8" y="2289583"/>
            <a:ext cx="2507997" cy="25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07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wisch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315F1-A165-4A16-B99C-8BC8F2D57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7566" y="2946400"/>
            <a:ext cx="7926234" cy="1616075"/>
          </a:xfrm>
        </p:spPr>
        <p:txBody>
          <a:bodyPr anchor="t" anchorCtr="0"/>
          <a:lstStyle>
            <a:lvl1pPr>
              <a:defRPr sz="6000" cap="all" baseline="0"/>
            </a:lvl1pPr>
          </a:lstStyle>
          <a:p>
            <a:r>
              <a:rPr lang="de-DE" dirty="0"/>
              <a:t>Außenpolitische Meinungsbildung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180D47-FDAE-4717-9494-787447FE29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7566" y="2445703"/>
            <a:ext cx="7397750" cy="246697"/>
          </a:xfrm>
          <a:effectLst>
            <a:outerShdw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400" cap="all" spc="600" baseline="0">
                <a:solidFill>
                  <a:schemeClr val="bg1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OUTCOME 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43C20A-F7F0-4C9D-AF8E-72366051E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349" y="2289583"/>
            <a:ext cx="2507595" cy="25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34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Zwisch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315F1-A165-4A16-B99C-8BC8F2D57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7566" y="2946400"/>
            <a:ext cx="7926234" cy="1616075"/>
          </a:xfrm>
        </p:spPr>
        <p:txBody>
          <a:bodyPr anchor="t" anchorCtr="0"/>
          <a:lstStyle>
            <a:lvl1pPr>
              <a:defRPr sz="6000" cap="all" baseline="0"/>
            </a:lvl1pPr>
          </a:lstStyle>
          <a:p>
            <a:r>
              <a:rPr lang="de-DE" dirty="0"/>
              <a:t>Transnationale Netzwerke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180D47-FDAE-4717-9494-787447FE29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7566" y="2445703"/>
            <a:ext cx="7397750" cy="246697"/>
          </a:xfrm>
          <a:effectLst>
            <a:outerShdw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400" cap="all" spc="600" baseline="0">
                <a:solidFill>
                  <a:schemeClr val="bg1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OUTCOME 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43C20A-F7F0-4C9D-AF8E-72366051E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349" y="2309247"/>
            <a:ext cx="2507595" cy="25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0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Zwisch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315F1-A165-4A16-B99C-8BC8F2D57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7566" y="2946400"/>
            <a:ext cx="8764434" cy="1616075"/>
          </a:xfrm>
        </p:spPr>
        <p:txBody>
          <a:bodyPr anchor="t" anchorCtr="0"/>
          <a:lstStyle>
            <a:lvl1pPr>
              <a:defRPr sz="6000" cap="all" baseline="0"/>
            </a:lvl1pPr>
          </a:lstStyle>
          <a:p>
            <a:r>
              <a:rPr lang="de-DE" dirty="0"/>
              <a:t>B-Level-Diplomatie &amp; Public </a:t>
            </a:r>
            <a:r>
              <a:rPr lang="de-DE" dirty="0" err="1"/>
              <a:t>Diplomacy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180D47-FDAE-4717-9494-787447FE29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7566" y="2445703"/>
            <a:ext cx="7397750" cy="246697"/>
          </a:xfrm>
          <a:effectLst>
            <a:outerShdw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400" cap="all" spc="600" baseline="0">
                <a:solidFill>
                  <a:schemeClr val="bg1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OUTCOME 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43C20A-F7F0-4C9D-AF8E-72366051E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349" y="2309448"/>
            <a:ext cx="2507595" cy="25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68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ECF16-A9DE-4013-9106-EFD64D807D20}"/>
              </a:ext>
            </a:extLst>
          </p:cNvPr>
          <p:cNvSpPr/>
          <p:nvPr userDrawn="1"/>
        </p:nvSpPr>
        <p:spPr>
          <a:xfrm>
            <a:off x="750922" y="3477750"/>
            <a:ext cx="306647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  <a:t>REGIONALFOREN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A909EDC-58AB-4094-9B7A-0BD98978B466}"/>
              </a:ext>
            </a:extLst>
          </p:cNvPr>
          <p:cNvSpPr/>
          <p:nvPr userDrawn="1"/>
        </p:nvSpPr>
        <p:spPr>
          <a:xfrm>
            <a:off x="3972304" y="3477749"/>
            <a:ext cx="454756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  <a:t>THEMENSCHWERPUNKTE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79913F1-52FA-4811-8E68-F17F6FC48F4E}"/>
              </a:ext>
            </a:extLst>
          </p:cNvPr>
          <p:cNvSpPr/>
          <p:nvPr userDrawn="1"/>
        </p:nvSpPr>
        <p:spPr>
          <a:xfrm>
            <a:off x="7985464" y="3485443"/>
            <a:ext cx="3713067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  <a:t>FACHPUBLIKATIONEN </a:t>
            </a:r>
            <a:b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</a:br>
            <a: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  <a:t>IM JAHR 2020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581914F-3142-4C8A-B3CE-53B0FD5BC69B}"/>
              </a:ext>
            </a:extLst>
          </p:cNvPr>
          <p:cNvSpPr/>
          <p:nvPr userDrawn="1"/>
        </p:nvSpPr>
        <p:spPr>
          <a:xfrm>
            <a:off x="750922" y="5554843"/>
            <a:ext cx="3066476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  <a:t>MITARBEITERINNEN UND MITARBEITER – TENDENZ STEIGEND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566E052-3359-4FC0-80A1-248A51F42828}"/>
              </a:ext>
            </a:extLst>
          </p:cNvPr>
          <p:cNvSpPr/>
          <p:nvPr userDrawn="1"/>
        </p:nvSpPr>
        <p:spPr>
          <a:xfrm>
            <a:off x="3972304" y="5554842"/>
            <a:ext cx="4084041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  <a:t>FACHKONFERENZEN UND MITGLIEDERVERANSTAL-TUNGEN IM JAHR 2020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88A09DE-4900-4C79-BCFA-29B7C423FA25}"/>
              </a:ext>
            </a:extLst>
          </p:cNvPr>
          <p:cNvSpPr/>
          <p:nvPr userDrawn="1"/>
        </p:nvSpPr>
        <p:spPr>
          <a:xfrm>
            <a:off x="7985464" y="5562536"/>
            <a:ext cx="3713067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  <a:t>MITGLIEDER </a:t>
            </a:r>
            <a:b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</a:br>
            <a: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  <a:t>IM IN- UND AUSLAND </a:t>
            </a:r>
            <a:b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</a:br>
            <a:r>
              <a:rPr lang="de-DE" sz="1400" spc="300" dirty="0">
                <a:solidFill>
                  <a:schemeClr val="bg1"/>
                </a:solidFill>
                <a:latin typeface="Geometria Light" panose="020B0403020204020204" pitchFamily="34" charset="0"/>
                <a:ea typeface="Geometria Light" panose="020B0403020204020204" pitchFamily="34" charset="0"/>
                <a:cs typeface="Times New Roman" panose="02020603050405020304" pitchFamily="18" charset="0"/>
              </a:rPr>
              <a:t>IM JAHR 2020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FAD4B98-39BF-4055-9663-4F05AB055539}"/>
              </a:ext>
            </a:extLst>
          </p:cNvPr>
          <p:cNvSpPr/>
          <p:nvPr userDrawn="1"/>
        </p:nvSpPr>
        <p:spPr>
          <a:xfrm>
            <a:off x="715408" y="2069670"/>
            <a:ext cx="2484991" cy="16312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0" spc="300" dirty="0">
                <a:solidFill>
                  <a:schemeClr val="bg1">
                    <a:alpha val="45000"/>
                  </a:schemeClr>
                </a:solidFill>
                <a:latin typeface="Geometria Bold" panose="020B07030202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32ED060-0A96-4656-99C1-C0BCF5984DAD}"/>
              </a:ext>
            </a:extLst>
          </p:cNvPr>
          <p:cNvSpPr/>
          <p:nvPr userDrawn="1"/>
        </p:nvSpPr>
        <p:spPr>
          <a:xfrm>
            <a:off x="3926813" y="2069670"/>
            <a:ext cx="1195793" cy="16312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0" dirty="0">
                <a:solidFill>
                  <a:schemeClr val="bg1">
                    <a:alpha val="45000"/>
                  </a:schemeClr>
                </a:solidFill>
                <a:latin typeface="Geometria Bold" panose="020B07030202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F4D51C9-BF65-4C6C-BF97-2E941DD8FFD4}"/>
              </a:ext>
            </a:extLst>
          </p:cNvPr>
          <p:cNvSpPr/>
          <p:nvPr userDrawn="1"/>
        </p:nvSpPr>
        <p:spPr>
          <a:xfrm>
            <a:off x="7934713" y="2069670"/>
            <a:ext cx="1698129" cy="16312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0" dirty="0">
                <a:solidFill>
                  <a:schemeClr val="bg1">
                    <a:alpha val="45000"/>
                  </a:schemeClr>
                </a:solidFill>
                <a:latin typeface="Geometria Bold" panose="020B07030202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111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31908F8-E649-4473-A45A-71BAA33912F3}"/>
              </a:ext>
            </a:extLst>
          </p:cNvPr>
          <p:cNvSpPr/>
          <p:nvPr userDrawn="1"/>
        </p:nvSpPr>
        <p:spPr>
          <a:xfrm>
            <a:off x="715409" y="4186155"/>
            <a:ext cx="2415717" cy="16312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0" dirty="0">
                <a:solidFill>
                  <a:schemeClr val="bg1">
                    <a:alpha val="45000"/>
                  </a:schemeClr>
                </a:solidFill>
                <a:latin typeface="Geometria Bold" panose="020B07030202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68D91EE-8D0C-4A77-906B-8D1A3BF08BBA}"/>
              </a:ext>
            </a:extLst>
          </p:cNvPr>
          <p:cNvSpPr/>
          <p:nvPr userDrawn="1"/>
        </p:nvSpPr>
        <p:spPr>
          <a:xfrm>
            <a:off x="3926814" y="4186155"/>
            <a:ext cx="2667950" cy="16312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0" dirty="0">
                <a:solidFill>
                  <a:schemeClr val="bg1">
                    <a:alpha val="45000"/>
                  </a:schemeClr>
                </a:solidFill>
                <a:latin typeface="Geometria Bold" panose="020B07030202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220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D76E534-6061-4CD6-BF69-D1144AC85EA8}"/>
              </a:ext>
            </a:extLst>
          </p:cNvPr>
          <p:cNvSpPr/>
          <p:nvPr userDrawn="1"/>
        </p:nvSpPr>
        <p:spPr>
          <a:xfrm>
            <a:off x="7934713" y="4186155"/>
            <a:ext cx="3809997" cy="16312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0" dirty="0">
                <a:solidFill>
                  <a:schemeClr val="bg1">
                    <a:alpha val="45000"/>
                  </a:schemeClr>
                </a:solidFill>
                <a:latin typeface="Geometria Bold" panose="020B07030202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2.698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DB67EDF-79C5-4F10-9E77-9DF18FA8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0719"/>
            <a:ext cx="10515600" cy="113997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271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00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031EBA2-A833-F844-AF08-CB4BB557816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38909" y="1757087"/>
            <a:ext cx="10614891" cy="441987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38909" y="681038"/>
            <a:ext cx="10614891" cy="824490"/>
          </a:xfrm>
        </p:spPr>
        <p:txBody>
          <a:bodyPr anchor="t">
            <a:normAutofit/>
          </a:bodyPr>
          <a:lstStyle>
            <a:lvl1pPr>
              <a:defRPr sz="24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ADFDE2-2758-8342-852B-102A21E28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3C672-60EA-425B-A673-DDA498BFBC12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D93321-83BF-2844-B363-5C0BB8695CAA}"/>
              </a:ext>
            </a:extLst>
          </p:cNvPr>
          <p:cNvCxnSpPr/>
          <p:nvPr userDrawn="1"/>
        </p:nvCxnSpPr>
        <p:spPr>
          <a:xfrm>
            <a:off x="838200" y="590298"/>
            <a:ext cx="10515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035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C672-60EA-425B-A673-DDA498BFBC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31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EA23C-1BC5-4A47-AF93-4674D4BF91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52749"/>
            <a:ext cx="9144000" cy="1126173"/>
          </a:xfrm>
        </p:spPr>
        <p:txBody>
          <a:bodyPr anchor="t" anchorCtr="0"/>
          <a:lstStyle>
            <a:lvl1pPr algn="ctr">
              <a:defRPr sz="8000" cap="all" baseline="0"/>
            </a:lvl1pPr>
          </a:lstStyle>
          <a:p>
            <a:r>
              <a:rPr lang="de-DE" dirty="0"/>
              <a:t>Outcomes 2022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3BC8B5-640C-4A4A-A777-E248BC0140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09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Stand: 29. April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91D0B3-AE1A-4203-903A-BB803E1BF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1482267"/>
            <a:ext cx="3129280" cy="15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inition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8A575B-4162-4D5A-BDF6-BE6CE0DB0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39" y="0"/>
            <a:ext cx="685909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9B47FF-022F-402F-AA82-36B404836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77047"/>
            <a:ext cx="10515600" cy="195034"/>
          </a:xfrm>
        </p:spPr>
        <p:txBody>
          <a:bodyPr>
            <a:noAutofit/>
          </a:bodyPr>
          <a:lstStyle>
            <a:lvl1pPr>
              <a:defRPr sz="1600" spc="600" baseline="0">
                <a:latin typeface="Geometria Medium" panose="020B0603020204020204" pitchFamily="34" charset="0"/>
              </a:defRPr>
            </a:lvl1pPr>
          </a:lstStyle>
          <a:p>
            <a:r>
              <a:rPr lang="de-DE" dirty="0"/>
              <a:t>OUTCOME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2CE570-E07D-49E1-AE61-5F9FB099FB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26080"/>
            <a:ext cx="10310091" cy="249936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de-DE" dirty="0" err="1"/>
              <a:t>Entscheidungsträger:innen</a:t>
            </a:r>
            <a:r>
              <a:rPr lang="de-DE" dirty="0"/>
              <a:t> in Politik, Wirtschaft, </a:t>
            </a:r>
            <a:r>
              <a:rPr lang="de-DE" dirty="0" err="1"/>
              <a:t>Foreign</a:t>
            </a:r>
            <a:r>
              <a:rPr lang="de-DE" dirty="0"/>
              <a:t> Policy Community &amp; Zivilgesellschaft nutzen die vielfältige Kompetenz der DGAP bei </a:t>
            </a:r>
            <a:br>
              <a:rPr lang="de-DE" dirty="0"/>
            </a:br>
            <a:r>
              <a:rPr lang="de-DE" dirty="0"/>
              <a:t>der Entwicklung und Abwägung ihrer Handlungsoptionen.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0C3428-4878-4C8C-9D4B-8D79A983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1615" y="6356350"/>
            <a:ext cx="884903" cy="365125"/>
          </a:xfrm>
        </p:spPr>
        <p:txBody>
          <a:bodyPr/>
          <a:lstStyle/>
          <a:p>
            <a:fld id="{EFB247C8-26B9-4B1D-9653-A6EB4BE7267F}" type="datetime1">
              <a:rPr lang="de-DE" smtClean="0"/>
              <a:pPr/>
              <a:t>08.12.2023</a:t>
            </a:fld>
            <a:r>
              <a:rPr lang="de-DE" dirty="0"/>
              <a:t> |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43ED1-9E0F-4D7B-A6A1-0496C69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>
                <a:latin typeface="Geometria Bold" panose="020B0703020204020204" pitchFamily="34" charset="0"/>
              </a:rPr>
              <a:t>Deutsche Gesellschaft für Auswärtige Politik e.V. </a:t>
            </a:r>
          </a:p>
          <a:p>
            <a:pPr algn="l"/>
            <a:r>
              <a:rPr lang="de-DE" dirty="0">
                <a:latin typeface="Geometria" panose="020B0503020204020204" pitchFamily="34" charset="0"/>
                <a:ea typeface="Geometria" panose="020B0503020204020204" pitchFamily="34" charset="0"/>
              </a:rPr>
              <a:t>German Council on </a:t>
            </a:r>
            <a:r>
              <a:rPr lang="de-DE" dirty="0" err="1">
                <a:latin typeface="Geometria" panose="020B0503020204020204" pitchFamily="34" charset="0"/>
                <a:ea typeface="Geometria" panose="020B0503020204020204" pitchFamily="34" charset="0"/>
              </a:rPr>
              <a:t>Foreign</a:t>
            </a:r>
            <a:r>
              <a:rPr lang="de-DE" dirty="0">
                <a:latin typeface="Geometria" panose="020B0503020204020204" pitchFamily="34" charset="0"/>
                <a:ea typeface="Geometria" panose="020B0503020204020204" pitchFamily="34" charset="0"/>
              </a:rPr>
              <a:t> Relations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07ECF3-7E2F-40E0-A38B-BF6CCED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D0-F733-4FA6-AD1C-5C9757EA4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73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inition Out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8A575B-4162-4D5A-BDF6-BE6CE0DB0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39" y="0"/>
            <a:ext cx="685909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9B47FF-022F-402F-AA82-36B404836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77047"/>
            <a:ext cx="10515600" cy="195034"/>
          </a:xfrm>
        </p:spPr>
        <p:txBody>
          <a:bodyPr>
            <a:noAutofit/>
          </a:bodyPr>
          <a:lstStyle>
            <a:lvl1pPr>
              <a:defRPr sz="1600" spc="600" baseline="0">
                <a:latin typeface="Geometria Medium" panose="020B0603020204020204" pitchFamily="34" charset="0"/>
              </a:defRPr>
            </a:lvl1pPr>
          </a:lstStyle>
          <a:p>
            <a:r>
              <a:rPr lang="de-DE" dirty="0"/>
              <a:t>OUTCOME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2CE570-E07D-49E1-AE61-5F9FB099FB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26080"/>
            <a:ext cx="10310091" cy="249936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de-DE" dirty="0" err="1"/>
              <a:t>Entscheidungsträger:innen</a:t>
            </a:r>
            <a:r>
              <a:rPr lang="de-DE" dirty="0"/>
              <a:t> in Politik, Wirtschaft, </a:t>
            </a:r>
            <a:r>
              <a:rPr lang="de-DE" dirty="0" err="1"/>
              <a:t>Foreign</a:t>
            </a:r>
            <a:r>
              <a:rPr lang="de-DE" dirty="0"/>
              <a:t> Policy Community &amp; Zivilgesellschaft nutzen die vielfältige Kompetenz der DGAP bei </a:t>
            </a:r>
            <a:br>
              <a:rPr lang="de-DE" dirty="0"/>
            </a:br>
            <a:r>
              <a:rPr lang="de-DE" dirty="0"/>
              <a:t>der Entwicklung und Abwägung ihrer Handlungsoptionen.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0C3428-4878-4C8C-9D4B-8D79A983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1615" y="6356350"/>
            <a:ext cx="884903" cy="365125"/>
          </a:xfrm>
        </p:spPr>
        <p:txBody>
          <a:bodyPr/>
          <a:lstStyle/>
          <a:p>
            <a:fld id="{EFB247C8-26B9-4B1D-9653-A6EB4BE7267F}" type="datetime1">
              <a:rPr lang="de-DE" smtClean="0"/>
              <a:pPr/>
              <a:t>08.12.2023</a:t>
            </a:fld>
            <a:r>
              <a:rPr lang="de-DE" dirty="0"/>
              <a:t> |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43ED1-9E0F-4D7B-A6A1-0496C69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>
                <a:latin typeface="Geometria Bold" panose="020B0703020204020204" pitchFamily="34" charset="0"/>
              </a:rPr>
              <a:t>Deutsche Gesellschaft für Auswärtige Politik e.V. </a:t>
            </a:r>
          </a:p>
          <a:p>
            <a:pPr algn="l"/>
            <a:r>
              <a:rPr lang="de-DE" dirty="0">
                <a:latin typeface="Geometria" panose="020B0503020204020204" pitchFamily="34" charset="0"/>
                <a:ea typeface="Geometria" panose="020B0503020204020204" pitchFamily="34" charset="0"/>
              </a:rPr>
              <a:t>German Council on </a:t>
            </a:r>
            <a:r>
              <a:rPr lang="de-DE" dirty="0" err="1">
                <a:latin typeface="Geometria" panose="020B0503020204020204" pitchFamily="34" charset="0"/>
                <a:ea typeface="Geometria" panose="020B0503020204020204" pitchFamily="34" charset="0"/>
              </a:rPr>
              <a:t>Foreign</a:t>
            </a:r>
            <a:r>
              <a:rPr lang="de-DE" dirty="0">
                <a:latin typeface="Geometria" panose="020B0503020204020204" pitchFamily="34" charset="0"/>
                <a:ea typeface="Geometria" panose="020B0503020204020204" pitchFamily="34" charset="0"/>
              </a:rPr>
              <a:t> Relations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07ECF3-7E2F-40E0-A38B-BF6CCED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D0-F733-4FA6-AD1C-5C9757EA4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70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efinition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A765327-E9CF-4EB4-95C9-1B610CC17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6858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9B47FF-022F-402F-AA82-36B404836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77047"/>
            <a:ext cx="10515600" cy="195034"/>
          </a:xfrm>
        </p:spPr>
        <p:txBody>
          <a:bodyPr>
            <a:noAutofit/>
          </a:bodyPr>
          <a:lstStyle>
            <a:lvl1pPr>
              <a:defRPr sz="1600" cap="all" spc="600" baseline="0">
                <a:latin typeface="Geometria Medium" panose="020B0603020204020204" pitchFamily="34" charset="0"/>
              </a:defRPr>
            </a:lvl1pPr>
          </a:lstStyle>
          <a:p>
            <a:r>
              <a:rPr lang="de-DE" dirty="0"/>
              <a:t>OUTCOME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2CE570-E07D-49E1-AE61-5F9FB099FB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26080"/>
            <a:ext cx="9820564" cy="249936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de-DE" dirty="0"/>
              <a:t>Eine engagierte Öffentlichkeit, samt Nachwuchskräften, nutzt die Angebote der DGAP um sich konstruktiv an der außenpolitischen Debatte und Meinungsbildung zu beteiligen.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0C3428-4878-4C8C-9D4B-8D79A983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2381" y="6356350"/>
            <a:ext cx="884903" cy="365125"/>
          </a:xfrm>
        </p:spPr>
        <p:txBody>
          <a:bodyPr/>
          <a:lstStyle/>
          <a:p>
            <a:fld id="{57FF5FD2-4E88-41DD-91C0-2CA28E955EFD}" type="datetime1">
              <a:rPr lang="de-DE" smtClean="0"/>
              <a:pPr/>
              <a:t>08.12.2023</a:t>
            </a:fld>
            <a:r>
              <a:rPr lang="de-DE" dirty="0"/>
              <a:t> |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43ED1-9E0F-4D7B-A6A1-0496C69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>
                <a:latin typeface="Geometria Bold" panose="020B0703020204020204" pitchFamily="34" charset="0"/>
              </a:rPr>
              <a:t>Deutsche Gesellschaft für Auswärtige Politik e.V. </a:t>
            </a:r>
          </a:p>
          <a:p>
            <a:pPr algn="l"/>
            <a:r>
              <a:rPr lang="de-DE" dirty="0">
                <a:latin typeface="Geometria" panose="020B0503020204020204" pitchFamily="34" charset="0"/>
                <a:ea typeface="Geometria" panose="020B0503020204020204" pitchFamily="34" charset="0"/>
              </a:rPr>
              <a:t>German Council on </a:t>
            </a:r>
            <a:r>
              <a:rPr lang="de-DE" dirty="0" err="1">
                <a:latin typeface="Geometria" panose="020B0503020204020204" pitchFamily="34" charset="0"/>
                <a:ea typeface="Geometria" panose="020B0503020204020204" pitchFamily="34" charset="0"/>
              </a:rPr>
              <a:t>Foreign</a:t>
            </a:r>
            <a:r>
              <a:rPr lang="de-DE" dirty="0">
                <a:latin typeface="Geometria" panose="020B0503020204020204" pitchFamily="34" charset="0"/>
                <a:ea typeface="Geometria" panose="020B0503020204020204" pitchFamily="34" charset="0"/>
              </a:rPr>
              <a:t> Relations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07ECF3-7E2F-40E0-A38B-BF6CCED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D0-F733-4FA6-AD1C-5C9757EA4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24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efinition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9D01728-AB34-4619-B7B4-1F6C1CC4A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48" y="136525"/>
            <a:ext cx="6858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9B47FF-022F-402F-AA82-36B404836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77047"/>
            <a:ext cx="10515600" cy="195034"/>
          </a:xfrm>
        </p:spPr>
        <p:txBody>
          <a:bodyPr>
            <a:noAutofit/>
          </a:bodyPr>
          <a:lstStyle>
            <a:lvl1pPr>
              <a:defRPr sz="1600" cap="all" spc="600" baseline="0">
                <a:latin typeface="Geometria Medium" panose="020B0603020204020204" pitchFamily="34" charset="0"/>
              </a:defRPr>
            </a:lvl1pPr>
          </a:lstStyle>
          <a:p>
            <a:r>
              <a:rPr lang="de-DE" dirty="0"/>
              <a:t>OUTCOME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2CE570-E07D-49E1-AE61-5F9FB099FB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26080"/>
            <a:ext cx="9820564" cy="249936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de-DE" dirty="0"/>
              <a:t>Transnationale und transsektorale Netzwerk(e), auch zur angewandten Forschung, erweitern das Verständnis für komplexe Wechselwirkungen und fördern die Zusammenarbeit.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0C3428-4878-4C8C-9D4B-8D79A983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3718" y="6356350"/>
            <a:ext cx="884903" cy="365125"/>
          </a:xfrm>
        </p:spPr>
        <p:txBody>
          <a:bodyPr/>
          <a:lstStyle/>
          <a:p>
            <a:fld id="{DA02D2D7-064B-4AAD-995D-C1F11E8FD6A6}" type="datetime1">
              <a:rPr lang="de-DE" smtClean="0"/>
              <a:pPr/>
              <a:t>08.12.2023</a:t>
            </a:fld>
            <a:r>
              <a:rPr lang="de-DE" dirty="0"/>
              <a:t> |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43ED1-9E0F-4D7B-A6A1-0496C69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>
                <a:latin typeface="Geometria Bold" panose="020B0703020204020204" pitchFamily="34" charset="0"/>
              </a:rPr>
              <a:t>Deutsche Gesellschaft für Auswärtige Politik e.V. </a:t>
            </a:r>
          </a:p>
          <a:p>
            <a:pPr algn="l"/>
            <a:r>
              <a:rPr lang="de-DE" dirty="0">
                <a:latin typeface="Geometria" panose="020B0503020204020204" pitchFamily="34" charset="0"/>
                <a:ea typeface="Geometria" panose="020B0503020204020204" pitchFamily="34" charset="0"/>
              </a:rPr>
              <a:t>German Council on </a:t>
            </a:r>
            <a:r>
              <a:rPr lang="de-DE" dirty="0" err="1">
                <a:latin typeface="Geometria" panose="020B0503020204020204" pitchFamily="34" charset="0"/>
                <a:ea typeface="Geometria" panose="020B0503020204020204" pitchFamily="34" charset="0"/>
              </a:rPr>
              <a:t>Foreign</a:t>
            </a:r>
            <a:r>
              <a:rPr lang="de-DE" dirty="0">
                <a:latin typeface="Geometria" panose="020B0503020204020204" pitchFamily="34" charset="0"/>
                <a:ea typeface="Geometria" panose="020B0503020204020204" pitchFamily="34" charset="0"/>
              </a:rPr>
              <a:t> Relations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07ECF3-7E2F-40E0-A38B-BF6CCED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D0-F733-4FA6-AD1C-5C9757EA4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5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Definition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0BED43A-BD0F-49EF-99EB-9E87460FD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16" y="0"/>
            <a:ext cx="685909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9B47FF-022F-402F-AA82-36B404836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77047"/>
            <a:ext cx="10515600" cy="195034"/>
          </a:xfrm>
        </p:spPr>
        <p:txBody>
          <a:bodyPr>
            <a:noAutofit/>
          </a:bodyPr>
          <a:lstStyle>
            <a:lvl1pPr>
              <a:defRPr sz="1600" cap="all" spc="600" baseline="0">
                <a:latin typeface="Geometria Medium" panose="020B0603020204020204" pitchFamily="34" charset="0"/>
              </a:defRPr>
            </a:lvl1pPr>
          </a:lstStyle>
          <a:p>
            <a:r>
              <a:rPr lang="de-DE" dirty="0"/>
              <a:t>OUTCOME 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2CE570-E07D-49E1-AE61-5F9FB099FB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26080"/>
            <a:ext cx="9820564" cy="249936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de-DE" dirty="0"/>
              <a:t>B-Level-Diplomatie &amp; Unterstützung der/Plattform für Public </a:t>
            </a:r>
            <a:r>
              <a:rPr lang="de-DE" dirty="0" err="1"/>
              <a:t>Diplomacy</a:t>
            </a:r>
            <a:r>
              <a:rPr lang="de-DE" dirty="0"/>
              <a:t> </a:t>
            </a:r>
            <a:br>
              <a:rPr lang="de-DE" dirty="0"/>
            </a:br>
            <a:r>
              <a:rPr lang="de-DE" dirty="0"/>
              <a:t>ausländischer Regierungen in Deutschland.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0C3428-4878-4C8C-9D4B-8D79A983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2381" y="6356350"/>
            <a:ext cx="884903" cy="365125"/>
          </a:xfrm>
        </p:spPr>
        <p:txBody>
          <a:bodyPr/>
          <a:lstStyle/>
          <a:p>
            <a:fld id="{272D2EE7-143A-4DE2-AF13-FAAE9E9E5608}" type="datetime1">
              <a:rPr lang="de-DE" smtClean="0"/>
              <a:pPr/>
              <a:t>08.12.2023</a:t>
            </a:fld>
            <a:r>
              <a:rPr lang="de-DE" dirty="0"/>
              <a:t> |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43ED1-9E0F-4D7B-A6A1-0496C69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>
                <a:latin typeface="Geometria Bold" panose="020B0703020204020204" pitchFamily="34" charset="0"/>
              </a:rPr>
              <a:t>Deutsche Gesellschaft für Auswärtige Politik e.V. </a:t>
            </a:r>
          </a:p>
          <a:p>
            <a:pPr algn="l"/>
            <a:r>
              <a:rPr lang="de-DE" dirty="0">
                <a:latin typeface="Geometria" panose="020B0503020204020204" pitchFamily="34" charset="0"/>
                <a:ea typeface="Geometria" panose="020B0503020204020204" pitchFamily="34" charset="0"/>
              </a:rPr>
              <a:t>German Council on </a:t>
            </a:r>
            <a:r>
              <a:rPr lang="de-DE" dirty="0" err="1">
                <a:latin typeface="Geometria" panose="020B0503020204020204" pitchFamily="34" charset="0"/>
                <a:ea typeface="Geometria" panose="020B0503020204020204" pitchFamily="34" charset="0"/>
              </a:rPr>
              <a:t>Foreign</a:t>
            </a:r>
            <a:r>
              <a:rPr lang="de-DE" dirty="0">
                <a:latin typeface="Geometria" panose="020B0503020204020204" pitchFamily="34" charset="0"/>
                <a:ea typeface="Geometria" panose="020B0503020204020204" pitchFamily="34" charset="0"/>
              </a:rPr>
              <a:t> Relations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07ECF3-7E2F-40E0-A38B-BF6CCED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D0-F733-4FA6-AD1C-5C9757EA4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32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png"/></Relationships>
</file>

<file path=ppt/slideMasters/slideMaster1.xml><?xml version="1.0" encoding="utf-8"?>
<p:sld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8909" y="365125"/>
            <a:ext cx="10614891" cy="10760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EDIT TITLE MASTER FORMAT BY CLICKING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8909" y="1580322"/>
            <a:ext cx="10614891" cy="459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format templates of the text master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1992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53C672-60EA-425B-A673-DDA498BFBC12}" type="slidenum">
              <a:rPr lang="de-DE" smtClean="0"/>
              <a:t>'No.'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18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5" r:id="rId3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pos="529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p="http://schemas.openxmlformats.org/presentationml/2006/main" xmlns:a="http://schemas.openxmlformats.org/drawingml/2006/main" xmlns:a14="http://schemas.microsoft.com/office/drawing/2010/main" xmlns:a16="http://schemas.microsoft.com/office/drawing/2014/main" xmlns:p14="http://schemas.microsoft.com/office/powerpoint/2010/main" xmlns:r="http://schemas.openxmlformats.org/officeDocument/2006/relationships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D34F264-E4AF-45D4-9BE0-86A3C5831EC1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 l="1" r="3" t="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0912E5-8C9D-4B04-B5E1-F1172E85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71"/>
            <a:ext cx="10515600" cy="1120417"/>
          </a:xfrm>
          <a:prstGeom prst="rect">
            <a:avLst/>
          </a:prstGeom>
        </p:spPr>
        <p:txBody>
          <a:bodyPr anchor="t" anchorCtr="0" bIns="45720" lIns="0" rIns="91440" rtlCol="0" tIns="0" vert="horz">
            <a:noAutofit/>
          </a:bodyPr>
          <a:lstStyle/>
          <a:p>
            <a:r>
              <a:rPr dirty="0" lang="de-DE"/>
              <a:t>EDIT MASTER TITLE FORMAT IS ALSO SOMETIMES TWO LINES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311F71-C9F4-46AA-8E6F-270515BBE18F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936955"/>
            <a:ext cx="10515600" cy="3834580"/>
          </a:xfrm>
          <a:prstGeom prst="rect">
            <a:avLst/>
          </a:prstGeom>
        </p:spPr>
        <p:txBody>
          <a:bodyPr bIns="45720" lIns="0" rIns="91440" rtlCol="0" tIns="0" vert="horz">
            <a:noAutofit/>
          </a:bodyPr>
          <a:lstStyle/>
          <a:p>
            <a:pPr lvl="0"/>
            <a:r>
              <a:rPr dirty="0" lang="de-DE"/>
              <a:t>Edit master text format</a:t>
            </a:r>
          </a:p>
          <a:p>
            <a:pPr lvl="1"/>
            <a:r>
              <a:rPr dirty="0" lang="de-DE"/>
              <a:t>Second level</a:t>
            </a:r>
          </a:p>
          <a:p>
            <a:pPr lvl="2"/>
            <a:r>
              <a:rPr dirty="0" lang="de-DE"/>
              <a:t>Third level</a:t>
            </a:r>
          </a:p>
          <a:p>
            <a:pPr lvl="3"/>
            <a:r>
              <a:rPr dirty="0" lang="de-DE"/>
              <a:t>Fourth level</a:t>
            </a:r>
          </a:p>
          <a:p>
            <a:pPr lvl="4"/>
            <a:r>
              <a:rPr dirty="0" lang="de-DE"/>
              <a:t>Fifth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AD0C01-CF77-4525-894B-7146E8A607BD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10097729" y="6356350"/>
            <a:ext cx="884903" cy="365125"/>
          </a:xfrm>
          <a:prstGeom prst="rect">
            <a:avLst/>
          </a:prstGeom>
        </p:spPr>
        <p:txBody>
          <a:bodyPr anchor="t" anchorCtr="0" bIns="45720" lIns="0" rIns="0" rtlCol="0" tIns="0" vert="horz"/>
          <a:lstStyle>
            <a:lvl1pPr algn="r">
              <a:defRPr sz="1000">
                <a:solidFill>
                  <a:schemeClr val="bg1"/>
                </a:solidFill>
                <a:latin typeface="Geometria "/>
              </a:defRPr>
            </a:lvl1pPr>
          </a:lstStyle>
          <a:p>
            <a:fld id="{28E5684E-37C8-4391-845E-9E0446928C4F}" type="datetime1">
              <a:rPr lang="de-DE" smtClean="0"/>
              <a:t>08.12.2023</a:t>
            </a:fld>
            <a:r>
              <a:rPr dirty="0" lang="de-DE"/>
              <a:t> |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167E93-D62E-40CA-B493-26B18C2CE801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anchor="t" anchorCtr="0" bIns="45720" lIns="0" rIns="91440" rtlCol="0" tIns="0" vert="horz"/>
          <a:lstStyle>
            <a:lvl1pPr algn="ctr">
              <a:defRPr sz="1000">
                <a:solidFill>
                  <a:schemeClr val="bg1"/>
                </a:solidFill>
                <a:latin charset="0" panose="020B0403020204020204" pitchFamily="34" typeface="Geometria Light"/>
                <a:ea charset="0" panose="020B0403020204020204" pitchFamily="34" typeface="Geometria Light"/>
              </a:defRPr>
            </a:lvl1pPr>
          </a:lstStyle>
          <a:p>
            <a:pPr algn="l"/>
            <a:r>
              <a:rPr dirty="0" lang="de-DE">
                <a:latin charset="0" panose="020B0703020204020204" pitchFamily="34" typeface="Geometria Bold"/>
              </a:rPr>
              <a:t>German Council on Foreign Relations </a:t>
            </a:r>
          </a:p>
          <a:p>
            <a:pPr algn="l"/>
            <a:r>
              <a:rPr dirty="0" lang="de-DE">
                <a:latin charset="0" panose="020B0503020204020204" pitchFamily="34" typeface="Geometria"/>
                <a:ea charset="0" panose="020B0503020204020204" pitchFamily="34" typeface="Geometria"/>
              </a:rPr>
              <a:t>German Council on </a:t>
            </a:r>
            <a:r>
              <a:rPr dirty="0" err="1" lang="de-DE">
                <a:latin charset="0" panose="020B0503020204020204" pitchFamily="34" typeface="Geometria"/>
                <a:ea charset="0" panose="020B0503020204020204" pitchFamily="34" typeface="Geometria"/>
              </a:rPr>
              <a:t>Foreign </a:t>
            </a:r>
            <a:r>
              <a:rPr dirty="0" lang="de-DE">
                <a:latin charset="0" panose="020B0503020204020204" pitchFamily="34" typeface="Geometria"/>
                <a:ea charset="0" panose="020B0503020204020204" pitchFamily="34" typeface="Geometria"/>
              </a:rPr>
              <a:t>Relations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25CFB1-8D3F-433C-8581-6987429C6BAC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10982632" y="6356350"/>
            <a:ext cx="371168" cy="365125"/>
          </a:xfrm>
          <a:prstGeom prst="rect">
            <a:avLst/>
          </a:prstGeom>
        </p:spPr>
        <p:txBody>
          <a:bodyPr anchor="t" anchorCtr="0" bIns="45720" lIns="91440" rIns="0" rtlCol="0" tIns="0" vert="horz"/>
          <a:lstStyle>
            <a:lvl1pPr algn="r">
              <a:defRPr sz="1000">
                <a:solidFill>
                  <a:schemeClr val="bg1"/>
                </a:solidFill>
                <a:latin typeface="Geometria "/>
              </a:defRPr>
            </a:lvl1pPr>
          </a:lstStyle>
          <a:p>
            <a:fld id="{16B52DD0-F733-4FA6-AD1C-5C9757EA4E80}" type="slidenum">
              <a:rPr lang="de-DE" smtClean="0"/>
              <a:t>'No.'</a:t>
            </a:fld>
            <a:endParaRPr dirty="0" lang="de-DE"/>
          </a:p>
        </p:txBody>
      </p:sp>
    </p:spTree>
    <p:extLst>
      <p:ext uri="{BB962C8B-B14F-4D97-AF65-F5344CB8AC3E}">
        <p14:creationId xmlns:p14="http://schemas.microsoft.com/office/powerpoint/2010/main" val="2264398301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aseline="0" kern="1200" spc="-100" sz="4000">
          <a:solidFill>
            <a:schemeClr val="bg1"/>
          </a:solidFill>
          <a:latin charset="0" panose="020B0403020204020204" pitchFamily="34" typeface="Geometria Light"/>
          <a:ea charset="0" panose="020B0403020204020204" pitchFamily="34" typeface="Geometria Light"/>
          <a:cs typeface="+mj-cs"/>
        </a:defRPr>
      </a:lvl1pPr>
    </p:titleStyle>
    <p:bodyStyle>
      <a:lvl1pPr algn="l" defTabSz="914400" eaLnBrk="1" hangingPunct="1" indent="0" latinLnBrk="0" marL="0" rtl="0">
        <a:lnSpc>
          <a:spcPct val="90000"/>
        </a:lnSpc>
        <a:spcBef>
          <a:spcPts val="1000"/>
        </a:spcBef>
        <a:buFont charset="0" panose="020B0604020202020204" pitchFamily="34" typeface="Arial"/>
        <a:buNone/>
        <a:defRPr kern="1200" sz="2400">
          <a:solidFill>
            <a:schemeClr val="bg1"/>
          </a:solidFill>
          <a:latin charset="0" panose="020B0403020204020204" pitchFamily="34" typeface="Geometria Light"/>
          <a:ea charset="0" panose="020B0403020204020204" pitchFamily="34" typeface="Geometria Light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bg1"/>
          </a:solidFill>
          <a:latin charset="0" panose="020B0403020204020204" pitchFamily="34" typeface="Geometria Light"/>
          <a:ea charset="0" panose="020B0403020204020204" pitchFamily="34" typeface="Geometria Light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bg1"/>
          </a:solidFill>
          <a:latin charset="0" panose="020B0403020204020204" pitchFamily="34" typeface="Geometria Light"/>
          <a:ea charset="0" panose="020B0403020204020204" pitchFamily="34" typeface="Geometria Light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bg1"/>
          </a:solidFill>
          <a:latin charset="0" panose="020B0403020204020204" pitchFamily="34" typeface="Geometria Light"/>
          <a:ea charset="0" panose="020B0403020204020204" pitchFamily="34" typeface="Geometria Light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400">
          <a:solidFill>
            <a:schemeClr val="bg1"/>
          </a:solidFill>
          <a:latin charset="0" panose="020B0403020204020204" pitchFamily="34" typeface="Geometria Light"/>
          <a:ea charset="0" panose="020B0403020204020204" pitchFamily="34" typeface="Geometria Light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slides/_rels/slide11.xml.rels><?xml version="1.0" encoding="UTF-8" standalone="yes" ?><Relationships xmlns="http://schemas.openxmlformats.org/package/2006/relationships"><Relationship Id="rId8" Target="../media/image23.jpeg" Type="http://schemas.openxmlformats.org/officeDocument/2006/relationships/image"/><Relationship Id="rId3" Target="../media/image12.png" Type="http://schemas.openxmlformats.org/officeDocument/2006/relationships/image"/><Relationship Id="rId7" Target="https://www.linkedin.com/feed/update/urn:li:activity:7134850928242757632/" TargetMode="External" Type="http://schemas.openxmlformats.org/officeDocument/2006/relationships/hyperlink"/><Relationship Id="rId2" Target="../media/image17.jp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2.jpeg" Type="http://schemas.openxmlformats.org/officeDocument/2006/relationships/image"/><Relationship Id="rId5" Target="https://dgap.org/de/forschung/programme/zentrum-fuer-klima-und-aussenpolitik/dialogprozess-zur-klimaaussenpolitik" TargetMode="External" Type="http://schemas.openxmlformats.org/officeDocument/2006/relationships/hyperlink"/><Relationship Id="rId4" Target="../media/image13.svg" Type="http://schemas.openxmlformats.org/officeDocument/2006/relationships/image"/><Relationship Id="rId9" Target="../media/image24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28.jpeg" Type="http://schemas.openxmlformats.org/officeDocument/2006/relationships/image"/><Relationship Id="rId3" Target="../media/image12.png" Type="http://schemas.openxmlformats.org/officeDocument/2006/relationships/image"/><Relationship Id="rId7" Target="../media/image27.jpeg" Type="http://schemas.openxmlformats.org/officeDocument/2006/relationships/image"/><Relationship Id="rId12" Target="../media/image32.jpeg" Type="http://schemas.openxmlformats.org/officeDocument/2006/relationships/image"/><Relationship Id="rId2" Target="../media/image17.jp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6.png" Type="http://schemas.openxmlformats.org/officeDocument/2006/relationships/image"/><Relationship Id="rId11" Target="../media/image31.jpeg" Type="http://schemas.openxmlformats.org/officeDocument/2006/relationships/image"/><Relationship Id="rId5" Target="../media/image25.png" Type="http://schemas.openxmlformats.org/officeDocument/2006/relationships/image"/><Relationship Id="rId10" Target="../media/image30.jpeg" Type="http://schemas.openxmlformats.org/officeDocument/2006/relationships/image"/><Relationship Id="rId4" Target="../media/image13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gap.org/books/publikationen/chapter/dgap-publication-guidelines-english" TargetMode="External"/><Relationship Id="rId7" Type="http://schemas.openxmlformats.org/officeDocument/2006/relationships/image" Target="../media/image13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wiki.dgap.org/books/einladungsredaktion-invite-editing" TargetMode="External"/><Relationship Id="rId4" Type="http://schemas.openxmlformats.org/officeDocument/2006/relationships/hyperlink" Target="https://wiki.dgap.org/books/dgap-corporate-design/page/dgap-logo-clai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slide1.xml><?xml version="1.0" encoding="utf-8"?>
<p:sld xmlns:p="http://schemas.openxmlformats.org/presentationml/2006/main" xmlns:a="http://schemas.openxmlformats.org/drawingml/2006/main" xmlns:a14="http://schemas.microsoft.com/office/drawing/2010/main" xmlns:a16="http://schemas.microsoft.com/office/drawing/2014/main" xmlns:asvg="http://schemas.microsoft.com/office/drawing/2016/SVG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light&#10;&#10;Description automatically generated" id="7" name="Picture 6">
            <a:extLst>
              <a:ext uri="{FF2B5EF4-FFF2-40B4-BE49-F238E27FC236}">
                <a16:creationId xmlns:a16="http://schemas.microsoft.com/office/drawing/2014/main" id="{DB8A5316-0AE3-AB46-8188-7E26301FE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" r="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8">
            <a:extLst>
              <a:ext uri="{FF2B5EF4-FFF2-40B4-BE49-F238E27FC236}">
                <a16:creationId xmlns:a16="http://schemas.microsoft.com/office/drawing/2014/main" id="{B624330B-9074-7446-9063-423A9992FE64}"/>
              </a:ext>
            </a:extLst>
          </p:cNvPr>
          <p:cNvSpPr/>
          <p:nvPr/>
        </p:nvSpPr>
        <p:spPr>
          <a:xfrm>
            <a:off x="718282" y="2976954"/>
            <a:ext cx="10254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b="1" dirty="0" kern="1400" lang="de-DE" sz="4000">
                <a:solidFill>
                  <a:schemeClr val="bg1"/>
                </a:solidFill>
                <a:ea charset="-128" panose="020B0609070205080204" pitchFamily="49" typeface="MS Gothic"/>
                <a:cs charset="0" panose="02020603050405020304" pitchFamily="18" typeface="Times New Roman"/>
              </a:rPr>
              <a:t>Impact logic and target group-oriented communication </a:t>
            </a:r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B4419AB5-A5B7-4846-95EC-C40BE2EC500E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613"/>
          <a:stretch/>
        </p:blipFill>
        <p:spPr>
          <a:xfrm>
            <a:off x="839788" y="686662"/>
            <a:ext cx="2532986" cy="7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38638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a14="http://schemas.microsoft.com/office/drawing/2010/main" xmlns:a16="http://schemas.microsoft.com/office/drawing/2014/main" xmlns:asvg="http://schemas.microsoft.com/office/drawing/2016/SVG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8" name="Content Placeholder 7">
            <a:extLst>
              <a:ext uri="{FF2B5EF4-FFF2-40B4-BE49-F238E27FC236}">
                <a16:creationId xmlns:a16="http://schemas.microsoft.com/office/drawing/2014/main" id="{4EAC7CCD-E206-4E40-9031-3C2DEE723D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1" y="0"/>
            <a:ext cx="3733526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E2C8F-D074-CF49-9C65-850020D2C8D9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fld id="{B253C672-60EA-425B-A673-DDA498BFBC12}" type="slidenum">
              <a:rPr lang="de-DE" smtClean="0"/>
              <a:t>10</a:t>
            </a:fld>
            <a:endParaRPr lang="de-DE"/>
          </a:p>
        </p:txBody>
      </p:sp>
      <p:pic>
        <p:nvPicPr>
          <p:cNvPr id="18" name="Grafik 6">
            <a:extLst>
              <a:ext uri="{FF2B5EF4-FFF2-40B4-BE49-F238E27FC236}">
                <a16:creationId xmlns:a16="http://schemas.microsoft.com/office/drawing/2014/main" id="{E4E1CE68-B6B2-498F-A9EA-C90E89CF110A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"/>
          <a:stretch/>
        </p:blipFill>
        <p:spPr>
          <a:xfrm>
            <a:off x="495325" y="686662"/>
            <a:ext cx="2532986" cy="77815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B86CC97-3A8A-4981-B16D-5B5C26ECB0AE}"/>
              </a:ext>
            </a:extLst>
          </p:cNvPr>
          <p:cNvSpPr txBox="1"/>
          <p:nvPr/>
        </p:nvSpPr>
        <p:spPr>
          <a:xfrm>
            <a:off x="6671389" y="593729"/>
            <a:ext cx="479174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dirty="0" lang="en-US" sz="2000">
                <a:solidFill>
                  <a:schemeClr val="accent5"/>
                </a:solidFill>
              </a:rPr>
              <a:t>ANALYSIS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5"/>
                </a:solidFill>
              </a:rPr>
              <a:t>A well documented point of reference with recommendations for the debate on a complex policy issue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5"/>
                </a:solidFill>
              </a:rPr>
              <a:t>50,000 to 110,000 characters, Executive summary of 4,500- 8,000 characters mandatory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5"/>
                </a:solidFill>
              </a:rPr>
              <a:t>Graphic(s) to support the topic are recommended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5"/>
                </a:solidFill>
              </a:rPr>
              <a:t>Layout in DGAP template mandatory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i="1" lang="en-US" sz="1200">
                <a:solidFill>
                  <a:schemeClr val="accent5"/>
                </a:solidFill>
              </a:rPr>
              <a:t>Website</a:t>
            </a:r>
            <a:r>
              <a:rPr dirty="0" lang="en-US" sz="1200">
                <a:solidFill>
                  <a:schemeClr val="accent5"/>
                </a:solidFill>
              </a:rPr>
              <a:t>: Teaser &amp; executive summary, in general no upload of the full text.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741893-518E-4AA1-88F9-CA6344453F3B}"/>
              </a:ext>
            </a:extLst>
          </p:cNvPr>
          <p:cNvSpPr txBox="1"/>
          <p:nvPr/>
        </p:nvSpPr>
        <p:spPr>
          <a:xfrm>
            <a:off x="6671388" y="4919008"/>
            <a:ext cx="529181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dirty="0" lang="en-US" sz="2000">
                <a:solidFill>
                  <a:schemeClr val="bg1">
                    <a:lumMod val="65000"/>
                  </a:schemeClr>
                </a:solidFill>
              </a:rPr>
              <a:t>External Publications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bg1">
                    <a:lumMod val="65000"/>
                  </a:schemeClr>
                </a:solidFill>
              </a:rPr>
              <a:t>Format is flexible (issue paper, edited volume, workshop report, etc.)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i="1" lang="en-US" sz="1200">
                <a:solidFill>
                  <a:schemeClr val="bg1">
                    <a:lumMod val="65000"/>
                  </a:schemeClr>
                </a:solidFill>
              </a:rPr>
              <a:t>Website</a:t>
            </a:r>
            <a:r>
              <a:rPr dirty="0" lang="en-US" sz="1200">
                <a:solidFill>
                  <a:schemeClr val="bg1">
                    <a:lumMod val="65000"/>
                  </a:schemeClr>
                </a:solidFill>
              </a:rPr>
              <a:t>: Teaser &amp; executive summary, in general no upload of the full text.</a:t>
            </a:r>
          </a:p>
          <a:p>
            <a:pPr indent="-342900" lvl="1" marL="800100">
              <a:buFont charset="0" panose="020B0604020202020204" pitchFamily="34" typeface="Arial"/>
              <a:buChar char="•"/>
            </a:pPr>
            <a:endParaRPr dirty="0"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BE95B6-5D8E-A5AF-8D9D-499FD6A36D41}"/>
              </a:ext>
            </a:extLst>
          </p:cNvPr>
          <p:cNvSpPr txBox="1"/>
          <p:nvPr/>
        </p:nvSpPr>
        <p:spPr>
          <a:xfrm>
            <a:off x="6671389" y="3103126"/>
            <a:ext cx="46839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dirty="0" lang="en-US" sz="2000">
                <a:solidFill>
                  <a:srgbClr val="00A5C5"/>
                </a:solidFill>
              </a:rPr>
              <a:t>REPORT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rgbClr val="00A5C5"/>
                </a:solidFill>
              </a:rPr>
              <a:t>Format is flexible (issue paper, edited volume, workshop report, etc.)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rgbClr val="00A5C5"/>
                </a:solidFill>
              </a:rPr>
              <a:t>Alternative formats like Power Point Presentation or Video-Report could be possible 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dirty="0" i="1" lang="en-US" sz="1200">
                <a:solidFill>
                  <a:srgbClr val="00A5C5"/>
                </a:solidFill>
              </a:rPr>
              <a:t>Website</a:t>
            </a:r>
            <a:r>
              <a:rPr dirty="0" lang="en-US" sz="1200">
                <a:solidFill>
                  <a:srgbClr val="00A5C5"/>
                </a:solidFill>
              </a:rPr>
              <a:t>: Teaser &amp; executive summary, in general no upload of the full text.</a:t>
            </a:r>
            <a:endParaRPr dirty="0" lang="en-US" sz="1200">
              <a:solidFill>
                <a:schemeClr val="accent5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165A805-FF89-A6F9-5218-762A60C9743D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75" y="686662"/>
            <a:ext cx="1876754" cy="26546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FA61B96-08C4-4DD1-8893-001E1AEB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40" y="5387504"/>
            <a:ext cx="3256145" cy="1761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b="0" dirty="0" lang="de-DE" sz="2400">
                <a:solidFill>
                  <a:schemeClr val="bg1"/>
                </a:solidFill>
              </a:rPr>
              <a:t>PUBLICATION</a:t>
            </a:r>
            <a:br>
              <a:rPr b="0" dirty="0" lang="de-DE" sz="2400">
                <a:solidFill>
                  <a:schemeClr val="bg1"/>
                </a:solidFill>
              </a:rPr>
            </a:br>
            <a:r>
              <a:rPr b="0" dirty="0" lang="de-DE" sz="2400">
                <a:solidFill>
                  <a:schemeClr val="bg1"/>
                </a:solidFill>
              </a:rPr>
              <a:t>FORMATS (2)</a:t>
            </a:r>
            <a:endParaRPr b="0" dirty="0" lang="en-US" sz="2400">
              <a:solidFill>
                <a:schemeClr val="bg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B2CB5FF-2957-7B9C-4716-70340EDC7BCB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74" y="3591658"/>
            <a:ext cx="1876755" cy="26547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8133874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a14="http://schemas.microsoft.com/office/drawing/2010/main" xmlns:a16="http://schemas.microsoft.com/office/drawing/2014/main" xmlns:asvg="http://schemas.microsoft.com/office/drawing/2016/SVG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8" name="Content Placeholder 7">
            <a:extLst>
              <a:ext uri="{FF2B5EF4-FFF2-40B4-BE49-F238E27FC236}">
                <a16:creationId xmlns:a16="http://schemas.microsoft.com/office/drawing/2014/main" id="{4EAC7CCD-E206-4E40-9031-3C2DEE723D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1" y="0"/>
            <a:ext cx="3733526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E2C8F-D074-CF49-9C65-850020D2C8D9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fld id="{B253C672-60EA-425B-A673-DDA498BFBC12}" type="slidenum">
              <a:rPr lang="de-DE" smtClean="0"/>
              <a:t>11</a:t>
            </a:fld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987C9-E00D-B644-A67F-099E2BD7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67" y="5648614"/>
            <a:ext cx="3179236" cy="469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b="0" dirty="0" lang="de-DE" sz="2400">
                <a:solidFill>
                  <a:schemeClr val="bg1"/>
                </a:solidFill>
              </a:rPr>
              <a:t>Social Media</a:t>
            </a:r>
            <a:endParaRPr b="0" dirty="0" lang="en-US" sz="2400">
              <a:solidFill>
                <a:schemeClr val="bg1"/>
              </a:solidFill>
            </a:endParaRPr>
          </a:p>
        </p:txBody>
      </p:sp>
      <p:pic>
        <p:nvPicPr>
          <p:cNvPr id="18" name="Grafik 6">
            <a:extLst>
              <a:ext uri="{FF2B5EF4-FFF2-40B4-BE49-F238E27FC236}">
                <a16:creationId xmlns:a16="http://schemas.microsoft.com/office/drawing/2014/main" id="{E4E1CE68-B6B2-498F-A9EA-C90E89CF110A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"/>
          <a:stretch/>
        </p:blipFill>
        <p:spPr>
          <a:xfrm>
            <a:off x="495325" y="686662"/>
            <a:ext cx="2532986" cy="778154"/>
          </a:xfrm>
          <a:prstGeom prst="rect">
            <a:avLst/>
          </a:prstGeom>
        </p:spPr>
      </p:pic>
      <p:pic>
        <p:nvPicPr>
          <p:cNvPr id="9" name="Grafik 8">
            <a:hlinkClick r:id="rId5"/>
            <a:extLst>
              <a:ext uri="{FF2B5EF4-FFF2-40B4-BE49-F238E27FC236}">
                <a16:creationId xmlns:a16="http://schemas.microsoft.com/office/drawing/2014/main" id="{618D6BDE-2C0C-761E-0B9C-779F88A51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214" y="266671"/>
            <a:ext cx="3753043" cy="2270242"/>
          </a:xfrm>
          <a:prstGeom prst="rect">
            <a:avLst/>
          </a:prstGeom>
        </p:spPr>
      </p:pic>
      <p:pic>
        <p:nvPicPr>
          <p:cNvPr id="12" name="Grafik 11">
            <a:hlinkClick r:id="rId7"/>
            <a:extLst>
              <a:ext uri="{FF2B5EF4-FFF2-40B4-BE49-F238E27FC236}">
                <a16:creationId xmlns:a16="http://schemas.microsoft.com/office/drawing/2014/main" id="{A3516624-C3F1-4C25-901B-E6EC2EAC0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0186" y="607543"/>
            <a:ext cx="2622685" cy="543587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A77D27D-B940-0FFC-161C-909E095FC6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9669" y="2536913"/>
            <a:ext cx="2556588" cy="48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854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a14="http://schemas.microsoft.com/office/drawing/2010/main" xmlns:a16="http://schemas.microsoft.com/office/drawing/2014/main" xmlns:asvg="http://schemas.microsoft.com/office/drawing/2016/SVG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8" name="Content Placeholder 7">
            <a:extLst>
              <a:ext uri="{FF2B5EF4-FFF2-40B4-BE49-F238E27FC236}">
                <a16:creationId xmlns:a16="http://schemas.microsoft.com/office/drawing/2014/main" id="{4EAC7CCD-E206-4E40-9031-3C2DEE723D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1" y="0"/>
            <a:ext cx="3733526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E2C8F-D074-CF49-9C65-850020D2C8D9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fld id="{B253C672-60EA-425B-A673-DDA498BFBC12}" type="slidenum">
              <a:rPr lang="de-DE" smtClean="0"/>
              <a:t>12</a:t>
            </a:fld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987C9-E00D-B644-A67F-099E2BD7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67" y="5648614"/>
            <a:ext cx="3179236" cy="469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b="0" dirty="0" lang="de-DE" sz="2400">
                <a:solidFill>
                  <a:schemeClr val="bg1"/>
                </a:solidFill>
              </a:rPr>
              <a:t>GRAPHICS</a:t>
            </a:r>
            <a:endParaRPr b="0" dirty="0" lang="en-US" sz="2400">
              <a:solidFill>
                <a:schemeClr val="bg1"/>
              </a:solidFill>
            </a:endParaRPr>
          </a:p>
        </p:txBody>
      </p:sp>
      <p:pic>
        <p:nvPicPr>
          <p:cNvPr id="18" name="Grafik 6">
            <a:extLst>
              <a:ext uri="{FF2B5EF4-FFF2-40B4-BE49-F238E27FC236}">
                <a16:creationId xmlns:a16="http://schemas.microsoft.com/office/drawing/2014/main" id="{E4E1CE68-B6B2-498F-A9EA-C90E89CF110A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"/>
          <a:stretch/>
        </p:blipFill>
        <p:spPr>
          <a:xfrm>
            <a:off x="495325" y="686662"/>
            <a:ext cx="2532986" cy="778154"/>
          </a:xfrm>
          <a:prstGeom prst="rect">
            <a:avLst/>
          </a:prstGeom>
        </p:spPr>
      </p:pic>
      <p:pic>
        <p:nvPicPr>
          <p:cNvPr descr="Ein Bild, das Schild, Frau, haltend, Hemd enthält.&#10;&#10;Automatisch generierte Beschreibung" id="11" name="Grafik 10">
            <a:extLst>
              <a:ext uri="{FF2B5EF4-FFF2-40B4-BE49-F238E27FC236}">
                <a16:creationId xmlns:a16="http://schemas.microsoft.com/office/drawing/2014/main" id="{684FA07B-2F2B-4DB4-BF93-0E950B05C691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91" y="251158"/>
            <a:ext cx="2554619" cy="1436973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Ein Bild, das Screenshot enthält.&#10;&#10;Automatisch generierte Beschreibung" id="19" name="Grafik 18">
            <a:extLst>
              <a:ext uri="{FF2B5EF4-FFF2-40B4-BE49-F238E27FC236}">
                <a16:creationId xmlns:a16="http://schemas.microsoft.com/office/drawing/2014/main" id="{F3A0EAD3-4E31-4147-AAF9-C38700C6FFF4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91" y="1873719"/>
            <a:ext cx="2554618" cy="126876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341B11D-AB39-4D8C-8FC5-F8482ED4A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00" y="2858141"/>
            <a:ext cx="2444766" cy="347607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45F3E14-4007-40B0-BD68-224FED7C7A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66" y="608055"/>
            <a:ext cx="2446121" cy="127071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descr="Ein Bild, das Essen, Zeichnung enthält.&#10;&#10;Automatisch generierte Beschreibung" id="25" name="Grafik 24">
            <a:extLst>
              <a:ext uri="{FF2B5EF4-FFF2-40B4-BE49-F238E27FC236}">
                <a16:creationId xmlns:a16="http://schemas.microsoft.com/office/drawing/2014/main" id="{5EB55CAD-23FC-4631-9D0A-414BE0CA3DD6}"/>
              </a:ext>
            </a:extLst>
          </p:cNvPr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47" y="4709954"/>
            <a:ext cx="2446122" cy="137594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38D1EF-9B93-46AB-8E9F-63739B2FF2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2745" y="232274"/>
            <a:ext cx="2446121" cy="2458751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A9E1603-E95C-4409-AD14-608C7860F4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355" y="3328072"/>
            <a:ext cx="2553154" cy="2536208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19DE23-5D9D-4CC1-8599-B80698CA76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0247" y="2064475"/>
            <a:ext cx="2446121" cy="2459771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836712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a14="http://schemas.microsoft.com/office/drawing/2010/main" xmlns:a16="http://schemas.microsoft.com/office/drawing/2014/main" xmlns:asvg="http://schemas.microsoft.com/office/drawing/2016/SVG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light&#10;&#10;Description automatically generated" id="7" name="Picture 6">
            <a:extLst>
              <a:ext uri="{FF2B5EF4-FFF2-40B4-BE49-F238E27FC236}">
                <a16:creationId xmlns:a16="http://schemas.microsoft.com/office/drawing/2014/main" id="{DB8A5316-0AE3-AB46-8188-7E26301FE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" r="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8">
            <a:extLst>
              <a:ext uri="{FF2B5EF4-FFF2-40B4-BE49-F238E27FC236}">
                <a16:creationId xmlns:a16="http://schemas.microsoft.com/office/drawing/2014/main" id="{B624330B-9074-7446-9063-423A9992FE64}"/>
              </a:ext>
            </a:extLst>
          </p:cNvPr>
          <p:cNvSpPr/>
          <p:nvPr/>
        </p:nvSpPr>
        <p:spPr>
          <a:xfrm>
            <a:off x="753792" y="3203079"/>
            <a:ext cx="103040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err="1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Our </a:t>
            </a:r>
            <a:r>
              <a:rPr dirty="0" err="1" kern="1400" lang="de-DE" sz="2000">
                <a:solidFill>
                  <a:schemeClr val="accent6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publication </a:t>
            </a:r>
            <a:r>
              <a:rPr dirty="0" err="1" kern="1400" lang="de-DE" sz="2000">
                <a:solidFill>
                  <a:schemeClr val="accent6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guidelines </a:t>
            </a:r>
            <a:r>
              <a:rPr dirty="0" err="1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can </a:t>
            </a:r>
            <a:r>
              <a:rPr dirty="0" err="1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be </a:t>
            </a:r>
            <a:r>
              <a:rPr dirty="0" err="1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found </a:t>
            </a:r>
            <a:r>
              <a:rPr dirty="0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on </a:t>
            </a:r>
            <a:r>
              <a:rPr dirty="0" err="1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the </a:t>
            </a:r>
            <a:r>
              <a:rPr dirty="0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DGAP Wiki: </a:t>
            </a:r>
            <a:r>
              <a:rPr dirty="0" lang="de-DE" sz="2000">
                <a:solidFill>
                  <a:srgbClr val="45B6D1"/>
                </a:solidFill>
                <a:hlinkClick r:id="rId3"/>
              </a:rPr>
              <a:t>https:</a:t>
            </a:r>
            <a:r>
              <a:rPr dirty="0" lang="de-DE" sz="2000">
                <a:solidFill>
                  <a:srgbClr val="45B6D1"/>
                </a:solidFill>
              </a:rPr>
              <a:t>//wiki.dgap.org/books/publikationen/chapter/dgap-publication-guidelines-english </a:t>
            </a:r>
          </a:p>
          <a:p>
            <a:pPr>
              <a:spcAft>
                <a:spcPts val="0"/>
              </a:spcAft>
            </a:pPr>
            <a:endParaRPr dirty="0" kern="1400" lang="de-DE" sz="2000">
              <a:solidFill>
                <a:srgbClr val="45B6D1"/>
              </a:solidFill>
              <a:latin typeface="+mj-lt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dirty="0" kern="1400" lang="de-DE" sz="2000">
                <a:solidFill>
                  <a:schemeClr val="accent6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Corporate </a:t>
            </a:r>
            <a:r>
              <a:rPr dirty="0" kern="1400" lang="de-DE" sz="2000">
                <a:solidFill>
                  <a:schemeClr val="accent6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design manual </a:t>
            </a:r>
            <a:r>
              <a:rPr dirty="0" kern="1400" lang="de-DE" sz="2000">
                <a:solidFill>
                  <a:srgbClr val="45B6D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(logo, templates etc.)</a:t>
            </a:r>
          </a:p>
          <a:p>
            <a:pPr>
              <a:spcAft>
                <a:spcPts val="0"/>
              </a:spcAft>
            </a:pPr>
            <a:r>
              <a:rPr dirty="0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  <a:hlinkClick r:id="rId4"/>
              </a:rPr>
              <a:t>https://wiki.dgap.org/books/dgap-corporate-design/page/dgap-logo-claim</a:t>
            </a:r>
            <a:endParaRPr dirty="0" kern="1400" lang="de-DE" sz="2000">
              <a:solidFill>
                <a:schemeClr val="bg1"/>
              </a:solidFill>
              <a:latin typeface="+mj-lt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endParaRPr dirty="0" kern="1400" lang="de-DE" sz="2000">
              <a:solidFill>
                <a:schemeClr val="bg1"/>
              </a:solidFill>
              <a:latin typeface="+mj-lt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dirty="0" kern="1400" lang="de-DE" sz="2000">
                <a:solidFill>
                  <a:schemeClr val="accent6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Invitation </a:t>
            </a:r>
            <a:r>
              <a:rPr dirty="0" err="1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Editing </a:t>
            </a:r>
            <a:r>
              <a:rPr dirty="0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Guidelines </a:t>
            </a:r>
            <a:br>
              <a:rPr dirty="0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</a:br>
            <a:r>
              <a:rPr dirty="0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  <a:hlinkClick r:id="rId5"/>
              </a:rPr>
              <a:t>https://wiki.dgap.org/books/einladungsredaktion-invite-editing  </a:t>
            </a:r>
            <a:br>
              <a:rPr dirty="0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</a:br>
            <a:br>
              <a:rPr dirty="0" kern="1400" lang="de-DE" sz="20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</a:br>
            <a:endParaRPr dirty="0" kern="1400" lang="de-DE" sz="3600">
              <a:solidFill>
                <a:schemeClr val="bg1"/>
              </a:solidFill>
              <a:latin typeface="+mj-lt"/>
              <a:ea charset="-128" panose="020B0609070205080204" pitchFamily="49" typeface="MS Gothic"/>
              <a:cs charset="0" panose="02020603050405020304" pitchFamily="18" typeface="Times New Roman"/>
            </a:endParaRPr>
          </a:p>
        </p:txBody>
      </p:sp>
      <p:sp>
        <p:nvSpPr>
          <p:cNvPr id="2" name="Rechteck 8">
            <a:extLst>
              <a:ext uri="{FF2B5EF4-FFF2-40B4-BE49-F238E27FC236}">
                <a16:creationId xmlns:a16="http://schemas.microsoft.com/office/drawing/2014/main" id="{00A08861-63B9-452D-D5FE-70F2D2B7C14F}"/>
              </a:ext>
            </a:extLst>
          </p:cNvPr>
          <p:cNvSpPr/>
          <p:nvPr/>
        </p:nvSpPr>
        <p:spPr>
          <a:xfrm>
            <a:off x="738601" y="1986159"/>
            <a:ext cx="8696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36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WIKI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99E4278-7D50-8BDA-29AA-3CE801CE155D}"/>
              </a:ext>
            </a:extLst>
          </p:cNvPr>
          <p:cNvCxnSpPr>
            <a:cxnSpLocks/>
          </p:cNvCxnSpPr>
          <p:nvPr/>
        </p:nvCxnSpPr>
        <p:spPr>
          <a:xfrm>
            <a:off x="829134" y="1846553"/>
            <a:ext cx="115409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6">
            <a:extLst>
              <a:ext uri="{FF2B5EF4-FFF2-40B4-BE49-F238E27FC236}">
                <a16:creationId xmlns:a16="http://schemas.microsoft.com/office/drawing/2014/main" id="{E4F11F58-B353-8A5D-8225-2E71E6AA1BC8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613"/>
          <a:stretch/>
        </p:blipFill>
        <p:spPr>
          <a:xfrm>
            <a:off x="839788" y="686662"/>
            <a:ext cx="2532986" cy="7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7315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a14="http://schemas.microsoft.com/office/drawing/2010/main" xmlns:a16="http://schemas.microsoft.com/office/drawing/2014/main" xmlns:asvg="http://schemas.microsoft.com/office/drawing/2016/SVG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light&#10;&#10;Description automatically generated" id="7" name="Picture 6">
            <a:extLst>
              <a:ext uri="{FF2B5EF4-FFF2-40B4-BE49-F238E27FC236}">
                <a16:creationId xmlns:a16="http://schemas.microsoft.com/office/drawing/2014/main" id="{DB8A5316-0AE3-AB46-8188-7E26301F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" r="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8">
            <a:extLst>
              <a:ext uri="{FF2B5EF4-FFF2-40B4-BE49-F238E27FC236}">
                <a16:creationId xmlns:a16="http://schemas.microsoft.com/office/drawing/2014/main" id="{B624330B-9074-7446-9063-423A9992FE64}"/>
              </a:ext>
            </a:extLst>
          </p:cNvPr>
          <p:cNvSpPr/>
          <p:nvPr/>
        </p:nvSpPr>
        <p:spPr>
          <a:xfrm>
            <a:off x="738601" y="1986159"/>
            <a:ext cx="8696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3600">
                <a:solidFill>
                  <a:schemeClr val="bg1"/>
                </a:solidFill>
                <a:latin typeface="+mj-lt"/>
                <a:ea charset="-128" panose="020B0609070205080204" pitchFamily="49" typeface="MS Gothic"/>
                <a:cs charset="0" panose="02020603050405020304" pitchFamily="18" typeface="Times New Roman"/>
              </a:rPr>
              <a:t>THE COMMUNICATIONS TEAM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21826C3-E827-4FD6-BB20-4A952210D388}"/>
              </a:ext>
            </a:extLst>
          </p:cNvPr>
          <p:cNvSpPr/>
          <p:nvPr/>
        </p:nvSpPr>
        <p:spPr>
          <a:xfrm>
            <a:off x="738601" y="4173631"/>
            <a:ext cx="1367680" cy="813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WIEBKE EWERING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Head of </a:t>
            </a:r>
            <a:b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Communications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dirty="0" err="1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Full </a:t>
            </a:r>
            <a: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Time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3D3351-01E1-4E78-A28F-D41CA31B2A85}"/>
              </a:ext>
            </a:extLst>
          </p:cNvPr>
          <p:cNvSpPr/>
          <p:nvPr/>
        </p:nvSpPr>
        <p:spPr>
          <a:xfrm>
            <a:off x="2505722" y="4173631"/>
            <a:ext cx="11367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HELGA BECK</a:t>
            </a:r>
          </a:p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Editor EN</a:t>
            </a:r>
          </a:p>
          <a:p>
            <a:pPr>
              <a:spcAft>
                <a:spcPts val="0"/>
              </a:spcAft>
            </a:pP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Part Time, 50%</a:t>
            </a:r>
            <a:b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Mon, Tue, </a:t>
            </a:r>
            <a:r>
              <a:rPr dirty="0" err="1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Wed</a:t>
            </a:r>
            <a:endParaRPr dirty="0" kern="1400" lang="de-DE" sz="1000">
              <a:solidFill>
                <a:schemeClr val="bg2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5260B4-2571-4CF6-9B91-07917BCD5F4A}"/>
              </a:ext>
            </a:extLst>
          </p:cNvPr>
          <p:cNvSpPr/>
          <p:nvPr/>
        </p:nvSpPr>
        <p:spPr>
          <a:xfrm>
            <a:off x="3968764" y="4173631"/>
            <a:ext cx="17436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JANA IDRIS</a:t>
            </a:r>
          </a:p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Editor DE</a:t>
            </a:r>
            <a:b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b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r>
              <a:rPr dirty="0" err="1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Full </a:t>
            </a:r>
            <a: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Time </a:t>
            </a:r>
            <a:b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0EBEBC-FDD8-4433-A817-8B63C1FD815F}"/>
              </a:ext>
            </a:extLst>
          </p:cNvPr>
          <p:cNvSpPr/>
          <p:nvPr/>
        </p:nvSpPr>
        <p:spPr>
          <a:xfrm>
            <a:off x="5532496" y="4173631"/>
            <a:ext cx="1528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PATRICK GRÜNHAG</a:t>
            </a:r>
          </a:p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Social Media</a:t>
            </a:r>
          </a:p>
          <a:p>
            <a:pPr>
              <a:spcAft>
                <a:spcPts val="0"/>
              </a:spcAft>
            </a:pP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dirty="0" err="1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Full </a:t>
            </a:r>
            <a: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Time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66AC0F1-6244-4889-9141-B65A2B6E23E4}"/>
              </a:ext>
            </a:extLst>
          </p:cNvPr>
          <p:cNvCxnSpPr>
            <a:cxnSpLocks/>
          </p:cNvCxnSpPr>
          <p:nvPr/>
        </p:nvCxnSpPr>
        <p:spPr>
          <a:xfrm>
            <a:off x="829134" y="1846553"/>
            <a:ext cx="115409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9929E2EA-F4DE-40FF-B512-71DBDCDFC675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" l="389" r="313"/>
          <a:stretch/>
        </p:blipFill>
        <p:spPr>
          <a:xfrm>
            <a:off x="829134" y="3016251"/>
            <a:ext cx="936000" cy="93600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6626A5A-7B51-4CA2-9BC7-5D33DCD7ADB3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" l="19" r="356" t="291"/>
          <a:stretch/>
        </p:blipFill>
        <p:spPr>
          <a:xfrm>
            <a:off x="2472489" y="3016251"/>
            <a:ext cx="936000" cy="936000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2928436-8685-4530-8268-5FA66CEF5DD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" l="385" r="426"/>
          <a:stretch/>
        </p:blipFill>
        <p:spPr>
          <a:xfrm>
            <a:off x="5658469" y="3007991"/>
            <a:ext cx="936000" cy="93600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Grafik 6">
            <a:extLst>
              <a:ext uri="{FF2B5EF4-FFF2-40B4-BE49-F238E27FC236}">
                <a16:creationId xmlns:a16="http://schemas.microsoft.com/office/drawing/2014/main" id="{0467263A-0500-4AB1-ADE6-600295A22E67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613"/>
          <a:stretch/>
        </p:blipFill>
        <p:spPr>
          <a:xfrm>
            <a:off x="839788" y="686662"/>
            <a:ext cx="2532986" cy="742643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7CF4ECA9-95CA-41E6-9501-60A030057885}"/>
              </a:ext>
            </a:extLst>
          </p:cNvPr>
          <p:cNvSpPr/>
          <p:nvPr/>
        </p:nvSpPr>
        <p:spPr>
          <a:xfrm>
            <a:off x="7276163" y="4173631"/>
            <a:ext cx="1280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LUISE ROMBACH</a:t>
            </a:r>
          </a:p>
          <a:p>
            <a:pPr>
              <a:spcAft>
                <a:spcPts val="0"/>
              </a:spcAft>
            </a:pPr>
            <a:r>
              <a:rPr dirty="0" err="1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Graphic </a:t>
            </a: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Design</a:t>
            </a:r>
          </a:p>
          <a:p>
            <a:pPr>
              <a:spcAft>
                <a:spcPts val="0"/>
              </a:spcAft>
            </a:pP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dirty="0" err="1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Full </a:t>
            </a:r>
            <a: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Time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33C263A-2F71-4CF9-A72D-14637A1EF698}"/>
              </a:ext>
            </a:extLst>
          </p:cNvPr>
          <p:cNvSpPr/>
          <p:nvPr/>
        </p:nvSpPr>
        <p:spPr>
          <a:xfrm>
            <a:off x="5539106" y="5769799"/>
            <a:ext cx="1723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Student Assistance</a:t>
            </a:r>
            <a:b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JULIA GRONENBERG (</a:t>
            </a: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covering </a:t>
            </a:r>
            <a:b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r>
              <a:rPr dirty="0" err="1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for </a:t>
            </a: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INA GEORGIEVA</a:t>
            </a:r>
          </a:p>
          <a:p>
            <a:pPr>
              <a:spcAft>
                <a:spcPts val="0"/>
              </a:spcAft>
            </a:pP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4F328D2-AF00-4BDE-B6AE-8BD372D72465}"/>
              </a:ext>
            </a:extLst>
          </p:cNvPr>
          <p:cNvSpPr/>
          <p:nvPr/>
        </p:nvSpPr>
        <p:spPr>
          <a:xfrm>
            <a:off x="4015114" y="3017726"/>
            <a:ext cx="936000" cy="93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055ED40-8B5D-4542-8214-EF9FEF579BD2}"/>
              </a:ext>
            </a:extLst>
          </p:cNvPr>
          <p:cNvSpPr/>
          <p:nvPr/>
        </p:nvSpPr>
        <p:spPr>
          <a:xfrm>
            <a:off x="1763467" y="5358049"/>
            <a:ext cx="2066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ANDREAS ALVAREZ </a:t>
            </a:r>
            <a:b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Y SEMTNER</a:t>
            </a:r>
          </a:p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Head </a:t>
            </a:r>
            <a:r>
              <a:rPr dirty="0" err="1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of </a:t>
            </a: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IT &amp; Website Admin</a:t>
            </a:r>
          </a:p>
          <a:p>
            <a:pPr>
              <a:spcAft>
                <a:spcPts val="0"/>
              </a:spcAft>
            </a:pP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Part Time </a:t>
            </a:r>
            <a:r>
              <a:rPr dirty="0" err="1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for </a:t>
            </a:r>
            <a:r>
              <a:rPr dirty="0" err="1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Comms</a:t>
            </a:r>
            <a: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, 15%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28936AD-9FE8-48A5-AEE0-184EABAFD864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338"/>
          <a:stretch/>
        </p:blipFill>
        <p:spPr>
          <a:xfrm>
            <a:off x="720704" y="5320936"/>
            <a:ext cx="936000" cy="93600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80506507-8171-42CC-8457-2CC5A9CB61EE}"/>
              </a:ext>
            </a:extLst>
          </p:cNvPr>
          <p:cNvSpPr/>
          <p:nvPr/>
        </p:nvSpPr>
        <p:spPr>
          <a:xfrm>
            <a:off x="8981118" y="4173631"/>
            <a:ext cx="19624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HENDRIK WERNER</a:t>
            </a:r>
          </a:p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Audio Video Editor</a:t>
            </a:r>
          </a:p>
          <a:p>
            <a:pPr>
              <a:spcAft>
                <a:spcPts val="0"/>
              </a:spcAft>
            </a:pP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dirty="0" err="1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Full </a:t>
            </a:r>
            <a: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Time </a:t>
            </a:r>
            <a:br>
              <a:rPr dirty="0" kern="1400" lang="de-DE" sz="1000">
                <a:solidFill>
                  <a:schemeClr val="bg2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endParaRPr dirty="0" kern="1400" lang="de-DE" sz="1000">
              <a:solidFill>
                <a:schemeClr val="bg2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B9D62331-EDD9-440F-A7DE-9FB9BCD90D6F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" l="229" r="48" t="27"/>
          <a:stretch/>
        </p:blipFill>
        <p:spPr>
          <a:xfrm>
            <a:off x="4015114" y="3024107"/>
            <a:ext cx="936000" cy="93600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35D5EB2-0D9E-4E37-8512-1DE6281A8E4D}"/>
              </a:ext>
            </a:extLst>
          </p:cNvPr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7"/>
          <a:stretch/>
        </p:blipFill>
        <p:spPr>
          <a:xfrm>
            <a:off x="7423603" y="3016251"/>
            <a:ext cx="936000" cy="93600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26" name="Rechteck 8">
            <a:extLst>
              <a:ext uri="{FF2B5EF4-FFF2-40B4-BE49-F238E27FC236}">
                <a16:creationId xmlns:a16="http://schemas.microsoft.com/office/drawing/2014/main" id="{7469A7E0-FF2E-4F3F-88A5-47659C361043}"/>
              </a:ext>
            </a:extLst>
          </p:cNvPr>
          <p:cNvSpPr/>
          <p:nvPr/>
        </p:nvSpPr>
        <p:spPr>
          <a:xfrm>
            <a:off x="5532496" y="5400448"/>
            <a:ext cx="529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1600">
                <a:solidFill>
                  <a:schemeClr val="bg1"/>
                </a:solidFill>
                <a:latin charset="0" panose="020B0403020204020204" pitchFamily="34" typeface="Geometria Light"/>
                <a:ea charset="0" panose="020B0403020204020204" pitchFamily="34" typeface="Geometria Light"/>
                <a:cs charset="0" panose="02020603050405020304" pitchFamily="18" typeface="Times New Roman"/>
              </a:rPr>
              <a:t>Support </a:t>
            </a:r>
            <a:r>
              <a:rPr dirty="0" err="1" kern="1400" lang="de-DE" sz="1600">
                <a:solidFill>
                  <a:schemeClr val="bg1"/>
                </a:solidFill>
                <a:latin charset="0" panose="020B0403020204020204" pitchFamily="34" typeface="Geometria Light"/>
                <a:ea charset="0" panose="020B0403020204020204" pitchFamily="34" typeface="Geometria Light"/>
                <a:cs charset="0" panose="02020603050405020304" pitchFamily="18" typeface="Times New Roman"/>
              </a:rPr>
              <a:t>by </a:t>
            </a:r>
            <a:r>
              <a:rPr dirty="0" kern="1400" lang="de-DE" sz="1600">
                <a:solidFill>
                  <a:schemeClr val="bg1"/>
                </a:solidFill>
                <a:latin charset="0" panose="020B0403020204020204" pitchFamily="34" typeface="Geometria Light"/>
                <a:ea charset="0" panose="020B0403020204020204" pitchFamily="34" typeface="Geometria Light"/>
                <a:cs charset="0" panose="02020603050405020304" pitchFamily="18" typeface="Times New Roman"/>
              </a:rPr>
              <a:t>external </a:t>
            </a:r>
            <a:r>
              <a:rPr dirty="0" err="1" kern="1400" lang="de-DE" sz="1600">
                <a:solidFill>
                  <a:schemeClr val="bg1"/>
                </a:solidFill>
                <a:latin charset="0" panose="020B0403020204020204" pitchFamily="34" typeface="Geometria Light"/>
                <a:ea charset="0" panose="020B0403020204020204" pitchFamily="34" typeface="Geometria Light"/>
                <a:cs charset="0" panose="02020603050405020304" pitchFamily="18" typeface="Times New Roman"/>
              </a:rPr>
              <a:t>service </a:t>
            </a:r>
            <a:r>
              <a:rPr dirty="0" err="1" kern="1400" lang="de-DE" sz="1600">
                <a:solidFill>
                  <a:schemeClr val="bg1"/>
                </a:solidFill>
                <a:latin charset="0" panose="020B0403020204020204" pitchFamily="34" typeface="Geometria Light"/>
                <a:ea charset="0" panose="020B0403020204020204" pitchFamily="34" typeface="Geometria Light"/>
                <a:cs charset="0" panose="02020603050405020304" pitchFamily="18" typeface="Times New Roman"/>
              </a:rPr>
              <a:t>providers</a:t>
            </a:r>
            <a:endParaRPr dirty="0" kern="1400" lang="de-DE" sz="1600">
              <a:solidFill>
                <a:schemeClr val="bg1"/>
              </a:solidFill>
              <a:latin charset="0" panose="020B0403020204020204" pitchFamily="34" typeface="Geometria Light"/>
              <a:ea charset="0" panose="020B0403020204020204" pitchFamily="34" typeface="Geometria Light"/>
              <a:cs charset="0" panose="02020603050405020304" pitchFamily="18" typeface="Times New Roman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B35B70B6-A6A6-4F4C-B285-73296FA00E8B}"/>
              </a:ext>
            </a:extLst>
          </p:cNvPr>
          <p:cNvSpPr/>
          <p:nvPr/>
        </p:nvSpPr>
        <p:spPr>
          <a:xfrm>
            <a:off x="7262730" y="5769799"/>
            <a:ext cx="20661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err="1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Graphic </a:t>
            </a: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Design</a:t>
            </a:r>
            <a:b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LARA BÜHRER</a:t>
            </a:r>
            <a:b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5C762BA-B577-4BD1-8E7A-A3EA363B62A4}"/>
              </a:ext>
            </a:extLst>
          </p:cNvPr>
          <p:cNvSpPr/>
          <p:nvPr/>
        </p:nvSpPr>
        <p:spPr>
          <a:xfrm>
            <a:off x="8784346" y="5769799"/>
            <a:ext cx="2764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rgbClr val="45B6D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Editors</a:t>
            </a:r>
            <a:b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</a:b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BETTINA VESTRING, MARK </a:t>
            </a:r>
            <a:r>
              <a:rPr dirty="0" err="1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McQUAY</a:t>
            </a:r>
            <a:endParaRPr dirty="0" kern="1400" lang="de-DE" sz="1000">
              <a:solidFill>
                <a:schemeClr val="bg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dirty="0" kern="1400" lang="de-DE" sz="1000">
                <a:solidFill>
                  <a:schemeClr val="bg1"/>
                </a:solidFill>
                <a:latin charset="0" panose="020B0603020204020204" pitchFamily="34" typeface="Geometria Medium"/>
                <a:ea charset="-128" panose="020B0609070205080204" pitchFamily="49" typeface="MS Gothic"/>
                <a:cs charset="0" panose="02020603050405020304" pitchFamily="18" typeface="Times New Roman"/>
              </a:rPr>
              <a:t>NICK BOUCHET, et.al.</a:t>
            </a:r>
          </a:p>
          <a:p>
            <a:pPr>
              <a:spcAft>
                <a:spcPts val="0"/>
              </a:spcAft>
            </a:pPr>
            <a:endParaRPr dirty="0" kern="1400" lang="de-DE" sz="1000">
              <a:solidFill>
                <a:srgbClr val="45B6D1"/>
              </a:solidFill>
              <a:latin charset="0" panose="020B0603020204020204" pitchFamily="34" typeface="Geometria Medium"/>
              <a:ea charset="-128" panose="020B0609070205080204" pitchFamily="49" typeface="MS Gothic"/>
              <a:cs charset="0" panose="02020603050405020304" pitchFamily="18" typeface="Times New Roman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EEC3A7-1A1A-C922-D191-2D7D9ED29C5C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" l="63" r="409" t="112"/>
          <a:stretch/>
        </p:blipFill>
        <p:spPr>
          <a:xfrm>
            <a:off x="9066958" y="3007991"/>
            <a:ext cx="936000" cy="93600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3867095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C8F67-84B7-4D6B-87C0-903EC221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OUTCOME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B889DB-2171-445C-A5CC-5D80563A3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Decision-makers </a:t>
            </a:r>
            <a:r>
              <a:rPr lang="de-DE" dirty="0"/>
              <a:t>in politics, business, the </a:t>
            </a:r>
            <a:r>
              <a:rPr lang="de-DE" dirty="0" err="1"/>
              <a:t>foreign </a:t>
            </a:r>
            <a:r>
              <a:rPr lang="de-DE" dirty="0"/>
              <a:t>policy community and civil society use DGAP's diverse expertise to develop and weigh up their options for action. </a:t>
            </a:r>
            <a:br>
              <a:rPr lang="de-DE" dirty="0"/>
            </a:br>
            <a:r>
              <a:rPr lang="de-DE" dirty="0"/>
              <a:t>in developing and weighing up their options for action.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780559-7AA0-4E75-AAB7-65E554DC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854042-516D-42E3-A108-DD36FFF3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Bold" panose="020B0703020204020204" pitchFamily="34" charset="0"/>
                <a:ea typeface="Geometria Light" panose="020B0403020204020204" pitchFamily="34" charset="0"/>
                <a:cs typeface="+mn-cs"/>
              </a:rPr>
              <a:t>German Council on Foreign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German Council on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Foreign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Relations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132AA0-D9CD-45CC-9353-18D82F2A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52DD0-F733-4FA6-AD1C-5C9757EA4E80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"/>
                <a:ea typeface="+mn-ea"/>
                <a:cs typeface="+mn-cs"/>
              </a:rPr>
              <a:t>2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"/>
              <a:ea typeface="+mn-ea"/>
              <a:cs typeface="+mn-cs"/>
            </a:endParaRPr>
          </a:p>
        </p:txBody>
      </p:sp>
      <p:pic>
        <p:nvPicPr>
          <p:cNvPr id="8" name="Grafik 7" descr="Ein Bild, das Text, Screenshot, Schrift, Zahl enthält.">
            <a:extLst>
              <a:ext uri="{FF2B5EF4-FFF2-40B4-BE49-F238E27FC236}">
                <a16:creationId xmlns:a16="http://schemas.microsoft.com/office/drawing/2014/main" id="{7E328F53-EC76-B9D9-43F0-82BB3FA25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5" y="-430776"/>
            <a:ext cx="10310091" cy="72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66266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C8F67-84B7-4D6B-87C0-903EC221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OUTCOME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B889DB-2171-445C-A5CC-5D80563A3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Decision-makers </a:t>
            </a:r>
            <a:r>
              <a:rPr lang="de-DE" dirty="0"/>
              <a:t>in politics, business, the </a:t>
            </a:r>
            <a:r>
              <a:rPr lang="de-DE" dirty="0" err="1"/>
              <a:t>foreign </a:t>
            </a:r>
            <a:r>
              <a:rPr lang="de-DE" dirty="0"/>
              <a:t>policy community and civil society use DGAP's diverse expertise to develop and weigh up their options for action. </a:t>
            </a:r>
            <a:br>
              <a:rPr lang="de-DE" dirty="0"/>
            </a:br>
            <a:r>
              <a:rPr lang="de-DE" dirty="0"/>
              <a:t>in developing and weighing up their options for action.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780559-7AA0-4E75-AAB7-65E554DC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854042-516D-42E3-A108-DD36FFF3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Bold" panose="020B0703020204020204" pitchFamily="34" charset="0"/>
                <a:ea typeface="Geometria Light" panose="020B0403020204020204" pitchFamily="34" charset="0"/>
                <a:cs typeface="+mn-cs"/>
              </a:rPr>
              <a:t>German Council on Foreign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German Council on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Foreign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Relations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132AA0-D9CD-45CC-9353-18D82F2A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52DD0-F733-4FA6-AD1C-5C9757EA4E80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"/>
                <a:ea typeface="+mn-ea"/>
                <a:cs typeface="+mn-cs"/>
              </a:rPr>
              <a:t>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81120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C271D15-B8F1-4BB1-AC98-A675712E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Outcome 2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B153F25-3319-4080-BC4F-0EBA4AFF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 committed public, including young professionals, uses the DGAP's services to participate constructively in the foreign policy debate and opinion-forming process.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F59A39-5292-B900-4A0E-5E62C221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Bold" panose="020B0703020204020204" pitchFamily="34" charset="0"/>
                <a:ea typeface="Geometria Light" panose="020B0403020204020204" pitchFamily="34" charset="0"/>
                <a:cs typeface="+mn-cs"/>
              </a:rPr>
              <a:t>German Council on Foreign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Geometria" panose="020B0503020204020204" pitchFamily="34" charset="0"/>
                <a:cs typeface="+mn-cs"/>
              </a:rPr>
              <a:t>German Council on Foreign Relations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Geometria" panose="020B0503020204020204" pitchFamily="34" charset="0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0BA6DB-6CCA-B0DB-B8C9-8C64E792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52DD0-F733-4FA6-AD1C-5C9757EA4E80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"/>
                <a:ea typeface="+mn-ea"/>
                <a:cs typeface="+mn-cs"/>
              </a:rPr>
              <a:t>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59132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C271D15-B8F1-4BB1-AC98-A675712E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Outcome 3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B153F25-3319-4080-BC4F-0EBA4AFF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Transnational and transsectoral network(s), also for applied research, expand the understanding of complex interactions and promote cooperation.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CAEE5C-5D8D-455E-9F4D-C9B416DE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Bold" panose="020B0703020204020204" pitchFamily="34" charset="0"/>
                <a:ea typeface="Geometria Light" panose="020B0403020204020204" pitchFamily="34" charset="0"/>
                <a:cs typeface="+mn-cs"/>
              </a:rPr>
              <a:t>German Council on Foreign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German Council on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Foreign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Relations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D92091-83DC-459F-AB05-063598C4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52DD0-F733-4FA6-AD1C-5C9757EA4E80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"/>
                <a:ea typeface="+mn-ea"/>
                <a:cs typeface="+mn-cs"/>
              </a:rPr>
              <a:t>5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765865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C271D15-B8F1-4BB1-AC98-A675712E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Outcome 4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B153F25-3319-4080-BC4F-0EBA4AFF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B-level diplomacy &amp; support of/platform for public </a:t>
            </a:r>
            <a:r>
              <a:rPr lang="de-DE" dirty="0"/>
              <a:t>diplomacy </a:t>
            </a:r>
            <a:br>
              <a:rPr lang="de-DE" dirty="0"/>
            </a:br>
            <a:r>
              <a:rPr lang="de-DE" dirty="0"/>
              <a:t>of foreign governments in Germany.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AF2A22-5BC6-4127-99AA-6FC39155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9D198-0304-4905-988B-836924AF7599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"/>
                <a:ea typeface="+mn-ea"/>
                <a:cs typeface="+mn-cs"/>
              </a:rPr>
              <a:t>08.12.2023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9FE90B-8FD0-4AE7-AAE2-D13F190D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Bold" panose="020B0703020204020204" pitchFamily="34" charset="0"/>
                <a:ea typeface="Geometria Light" panose="020B0403020204020204" pitchFamily="34" charset="0"/>
                <a:cs typeface="+mn-cs"/>
              </a:rPr>
              <a:t>German Council on Foreign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German Council on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Foreign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Light" panose="020B0403020204020204" pitchFamily="34" charset="0"/>
                <a:ea typeface="Geometria Light" panose="020B0403020204020204" pitchFamily="34" charset="0"/>
                <a:cs typeface="+mn-cs"/>
              </a:rPr>
              <a:t>Relations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CD2E07-4035-4037-A70D-1B6D93D3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52DD0-F733-4FA6-AD1C-5C9757EA4E80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"/>
                <a:ea typeface="+mn-ea"/>
                <a:cs typeface="+mn-cs"/>
              </a:rPr>
              <a:t>6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55692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a14="http://schemas.microsoft.com/office/drawing/2010/main" xmlns:a16="http://schemas.microsoft.com/office/drawing/2014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, Screenshot, Kreis, Design enthält.&#10;&#10;Automatisch generierte Beschreibung" id="3" name="Grafik 2">
            <a:extLst>
              <a:ext uri="{FF2B5EF4-FFF2-40B4-BE49-F238E27FC236}">
                <a16:creationId xmlns:a16="http://schemas.microsoft.com/office/drawing/2014/main" id="{67A780C9-8488-95E8-5F08-F21CEF34AB64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t="6"/>
          <a:stretch/>
        </p:blipFill>
        <p:spPr>
          <a:xfrm>
            <a:off x="5351252" y="0"/>
            <a:ext cx="6840748" cy="69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50910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3F861FB-FFAE-4CBF-BE61-290AC369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84" y="439174"/>
            <a:ext cx="8887337" cy="1616075"/>
          </a:xfrm>
        </p:spPr>
        <p:txBody>
          <a:bodyPr/>
          <a:lstStyle/>
          <a:p>
            <a:r>
              <a:rPr lang="de-DE" sz="3600" dirty="0"/>
              <a:t>The output forms of the DGAP</a:t>
            </a:r>
          </a:p>
        </p:txBody>
      </p:sp>
      <p:pic>
        <p:nvPicPr>
          <p:cNvPr id="3" name="Grafik 2" descr="Ein Bild, das Text, Screenshot, Software enthält.&#10;&#10;Automatisch generierte Beschreibung">
            <a:extLst>
              <a:ext uri="{FF2B5EF4-FFF2-40B4-BE49-F238E27FC236}">
                <a16:creationId xmlns:a16="http://schemas.microsoft.com/office/drawing/2014/main" id="{099D0584-8F54-A424-585C-C114E9DDD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9" y="-46566"/>
            <a:ext cx="12346329" cy="70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76160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a14="http://schemas.microsoft.com/office/drawing/2010/main" xmlns:a16="http://schemas.microsoft.com/office/drawing/2014/main" xmlns:asvg="http://schemas.microsoft.com/office/drawing/2016/SVG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8" name="Content Placeholder 7">
            <a:extLst>
              <a:ext uri="{FF2B5EF4-FFF2-40B4-BE49-F238E27FC236}">
                <a16:creationId xmlns:a16="http://schemas.microsoft.com/office/drawing/2014/main" id="{4EAC7CCD-E206-4E40-9031-3C2DEE723D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1" y="0"/>
            <a:ext cx="3733526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E2C8F-D074-CF49-9C65-850020D2C8D9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fld id="{B253C672-60EA-425B-A673-DDA498BFBC12}" type="slidenum">
              <a:rPr lang="de-DE" smtClean="0"/>
              <a:t>9</a:t>
            </a:fld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987C9-E00D-B644-A67F-099E2BD7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40" y="5387504"/>
            <a:ext cx="3256145" cy="1761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b="0" dirty="0" lang="de-DE" sz="2400">
                <a:solidFill>
                  <a:schemeClr val="bg1"/>
                </a:solidFill>
              </a:rPr>
              <a:t>PUBLICATION</a:t>
            </a:r>
            <a:br>
              <a:rPr b="0" dirty="0" lang="de-DE" sz="2400">
                <a:solidFill>
                  <a:schemeClr val="bg1"/>
                </a:solidFill>
              </a:rPr>
            </a:br>
            <a:r>
              <a:rPr b="0" dirty="0" lang="de-DE" sz="2400">
                <a:solidFill>
                  <a:schemeClr val="bg1"/>
                </a:solidFill>
              </a:rPr>
              <a:t>FORMATS (1)</a:t>
            </a:r>
            <a:endParaRPr b="0" dirty="0" lang="en-US" sz="2400">
              <a:solidFill>
                <a:schemeClr val="bg1"/>
              </a:solidFill>
            </a:endParaRPr>
          </a:p>
        </p:txBody>
      </p:sp>
      <p:pic>
        <p:nvPicPr>
          <p:cNvPr id="18" name="Grafik 6">
            <a:extLst>
              <a:ext uri="{FF2B5EF4-FFF2-40B4-BE49-F238E27FC236}">
                <a16:creationId xmlns:a16="http://schemas.microsoft.com/office/drawing/2014/main" id="{E4E1CE68-B6B2-498F-A9EA-C90E89CF110A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"/>
          <a:stretch/>
        </p:blipFill>
        <p:spPr>
          <a:xfrm>
            <a:off x="495325" y="686662"/>
            <a:ext cx="2532986" cy="7781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C307766-B693-41BA-86D4-7627C3245721}"/>
              </a:ext>
            </a:extLst>
          </p:cNvPr>
          <p:cNvSpPr txBox="1"/>
          <p:nvPr/>
        </p:nvSpPr>
        <p:spPr>
          <a:xfrm>
            <a:off x="6503441" y="750804"/>
            <a:ext cx="4963884" cy="21775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de-DE" sz="2000">
                <a:solidFill>
                  <a:schemeClr val="accent4"/>
                </a:solidFill>
              </a:rPr>
              <a:t>(</a:t>
            </a:r>
            <a:r>
              <a:rPr dirty="0" lang="en-US" sz="2000">
                <a:solidFill>
                  <a:schemeClr val="accent4"/>
                </a:solidFill>
              </a:rPr>
              <a:t>S) MEMO </a:t>
            </a:r>
          </a:p>
          <a:p>
            <a:pPr indent="-285750" marL="285750">
              <a:spcAft>
                <a:spcPts val="300"/>
              </a:spcAft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4"/>
                </a:solidFill>
              </a:rPr>
              <a:t>Assesses a topical foreign policy issue objectively and concisely</a:t>
            </a:r>
          </a:p>
          <a:p>
            <a:pPr indent="-285750" marL="285750">
              <a:spcAft>
                <a:spcPts val="300"/>
              </a:spcAft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4"/>
                </a:solidFill>
              </a:rPr>
              <a:t>Crunches new data or information OR</a:t>
            </a:r>
          </a:p>
          <a:p>
            <a:pPr indent="-285750" marL="285750">
              <a:spcAft>
                <a:spcPts val="300"/>
              </a:spcAft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4"/>
                </a:solidFill>
              </a:rPr>
              <a:t>Highlights upcoming political intelligence that we want to put on the political community's radar OR</a:t>
            </a:r>
          </a:p>
          <a:p>
            <a:pPr indent="-285750" marL="285750">
              <a:spcAft>
                <a:spcPts val="300"/>
              </a:spcAft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4"/>
                </a:solidFill>
              </a:rPr>
              <a:t>Repackages longer research we have previously done but that is now politically relevant so that it draws clear, practical conclusions for the here and now</a:t>
            </a:r>
            <a:br>
              <a:rPr dirty="0" lang="en-US" sz="1200">
                <a:solidFill>
                  <a:schemeClr val="accent4"/>
                </a:solidFill>
              </a:rPr>
            </a:br>
            <a:r>
              <a:rPr dirty="0" lang="en-US" sz="1200">
                <a:solidFill>
                  <a:schemeClr val="accent4"/>
                </a:solidFill>
              </a:rPr>
              <a:t>4,000 to 9,000 characters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B14953-E793-A61A-0055-6178C46D856B}"/>
              </a:ext>
            </a:extLst>
          </p:cNvPr>
          <p:cNvSpPr txBox="1"/>
          <p:nvPr/>
        </p:nvSpPr>
        <p:spPr>
          <a:xfrm>
            <a:off x="6503441" y="3470064"/>
            <a:ext cx="4963884" cy="25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dirty="0" lang="en-US" sz="2000">
                <a:solidFill>
                  <a:schemeClr val="accent6"/>
                </a:solidFill>
              </a:rPr>
              <a:t>POLICY BRIEF</a:t>
            </a:r>
          </a:p>
          <a:p>
            <a:pPr indent="-342900" marL="342900">
              <a:spcAft>
                <a:spcPts val="300"/>
              </a:spcAft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6"/>
                </a:solidFill>
              </a:rPr>
              <a:t>Summarizes the relevant points related to an issue of foreign policy and distills them into recommendations for decision-makers</a:t>
            </a:r>
          </a:p>
          <a:p>
            <a:pPr indent="-342900" marL="342900">
              <a:spcAft>
                <a:spcPts val="300"/>
              </a:spcAft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6"/>
                </a:solidFill>
              </a:rPr>
              <a:t>12,000 to 20,000 characters</a:t>
            </a:r>
          </a:p>
          <a:p>
            <a:pPr indent="-342900" marL="342900">
              <a:spcAft>
                <a:spcPts val="300"/>
              </a:spcAft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6"/>
                </a:solidFill>
              </a:rPr>
              <a:t>Graphic(s) to support the topic are recommended</a:t>
            </a:r>
          </a:p>
          <a:p>
            <a:pPr indent="-342900" marL="342900">
              <a:spcAft>
                <a:spcPts val="300"/>
              </a:spcAft>
              <a:buFont charset="0" panose="020B0604020202020204" pitchFamily="34" typeface="Arial"/>
              <a:buChar char="•"/>
            </a:pPr>
            <a:r>
              <a:rPr dirty="0" lang="en-US" sz="1200">
                <a:solidFill>
                  <a:schemeClr val="accent6"/>
                </a:solidFill>
              </a:rPr>
              <a:t>Layout in DGAP template mandatory</a:t>
            </a:r>
          </a:p>
          <a:p>
            <a:pPr indent="-342900" marL="342900">
              <a:spcAft>
                <a:spcPts val="300"/>
              </a:spcAft>
              <a:buFont charset="0" panose="020B0604020202020204" pitchFamily="34" typeface="Arial"/>
              <a:buChar char="•"/>
            </a:pPr>
            <a:r>
              <a:rPr dirty="0" i="1" lang="en-US" sz="1200">
                <a:solidFill>
                  <a:schemeClr val="accent6"/>
                </a:solidFill>
              </a:rPr>
              <a:t>Website</a:t>
            </a:r>
            <a:r>
              <a:rPr dirty="0" lang="en-US" sz="1200">
                <a:solidFill>
                  <a:schemeClr val="accent6"/>
                </a:solidFill>
              </a:rPr>
              <a:t>: always full text online incl. graphics</a:t>
            </a:r>
          </a:p>
          <a:p>
            <a:pPr indent="-342900" marL="342900">
              <a:spcAft>
                <a:spcPts val="300"/>
              </a:spcAft>
              <a:buFont charset="0" panose="020B0604020202020204" pitchFamily="34" typeface="Arial"/>
              <a:buChar char="•"/>
            </a:pPr>
            <a:r>
              <a:rPr dirty="0" i="1" lang="en-US" sz="1200">
                <a:solidFill>
                  <a:schemeClr val="accent6"/>
                </a:solidFill>
              </a:rPr>
              <a:t>Social Media</a:t>
            </a:r>
            <a:r>
              <a:rPr dirty="0" lang="en-US" sz="1200">
                <a:solidFill>
                  <a:schemeClr val="accent6"/>
                </a:solidFill>
              </a:rPr>
              <a:t>: Twitter Thread by author or via @dgapev recommended</a:t>
            </a:r>
          </a:p>
        </p:txBody>
      </p:sp>
      <p:pic>
        <p:nvPicPr>
          <p:cNvPr descr="Ein Bild, das Text enthält.&#10;&#10;Automatisch generierte Beschreibung" id="9" name="Grafik 8">
            <a:extLst>
              <a:ext uri="{FF2B5EF4-FFF2-40B4-BE49-F238E27FC236}">
                <a16:creationId xmlns:a16="http://schemas.microsoft.com/office/drawing/2014/main" id="{432AFB86-CB03-2A5F-460F-100B9212FF31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35" y="3701651"/>
            <a:ext cx="1876754" cy="26546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descr="Ein Bild, das Text enthält.&#10;&#10;Automatisch generierte Beschreibung" id="11" name="Grafik 10">
            <a:extLst>
              <a:ext uri="{FF2B5EF4-FFF2-40B4-BE49-F238E27FC236}">
                <a16:creationId xmlns:a16="http://schemas.microsoft.com/office/drawing/2014/main" id="{E43C043E-6F32-75C1-9FC5-EB0BB55647F3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36" y="659297"/>
            <a:ext cx="1876754" cy="26546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65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GAP Theme">
      <a:dk1>
        <a:sysClr val="windowText" lastClr="000000"/>
      </a:dk1>
      <a:lt1>
        <a:sysClr val="window" lastClr="FFFFFF"/>
      </a:lt1>
      <a:dk2>
        <a:srgbClr val="253081"/>
      </a:dk2>
      <a:lt2>
        <a:srgbClr val="0092B6"/>
      </a:lt2>
      <a:accent1>
        <a:srgbClr val="253081"/>
      </a:accent1>
      <a:accent2>
        <a:srgbClr val="0092B6"/>
      </a:accent2>
      <a:accent3>
        <a:srgbClr val="9D9D9C"/>
      </a:accent3>
      <a:accent4>
        <a:srgbClr val="9EC286"/>
      </a:accent4>
      <a:accent5>
        <a:srgbClr val="831F82"/>
      </a:accent5>
      <a:accent6>
        <a:srgbClr val="EA5045"/>
      </a:accent6>
      <a:hlink>
        <a:srgbClr val="0092B6"/>
      </a:hlink>
      <a:folHlink>
        <a:srgbClr val="0092B6"/>
      </a:folHlink>
    </a:clrScheme>
    <a:fontScheme name="DGAP Theme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DGAP">
      <a:dk1>
        <a:srgbClr val="0C0C0C"/>
      </a:dk1>
      <a:lt1>
        <a:sysClr val="window" lastClr="FFFFFF"/>
      </a:lt1>
      <a:dk2>
        <a:srgbClr val="7F7F7F"/>
      </a:dk2>
      <a:lt2>
        <a:srgbClr val="000000"/>
      </a:lt2>
      <a:accent1>
        <a:srgbClr val="253081"/>
      </a:accent1>
      <a:accent2>
        <a:srgbClr val="0092B6"/>
      </a:accent2>
      <a:accent3>
        <a:srgbClr val="EA5045"/>
      </a:accent3>
      <a:accent4>
        <a:srgbClr val="831F82"/>
      </a:accent4>
      <a:accent5>
        <a:srgbClr val="9EC28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595878-7082-4f04-917e-8f4001aa5c3b" xsi:nil="true"/>
    <lcf76f155ced4ddcb4097134ff3c332f xmlns="1bf0df53-1c03-469e-89a0-ddb1a1692001">
      <Terms xmlns="http://schemas.microsoft.com/office/infopath/2007/PartnerControls"/>
    </lcf76f155ced4ddcb4097134ff3c332f>
    <SharedWithUsers xmlns="13595878-7082-4f04-917e-8f4001aa5c3b">
      <UserInfo>
        <DisplayName>Ina Georgieva</DisplayName>
        <AccountId>219</AccountId>
        <AccountType/>
      </UserInfo>
      <UserInfo>
        <DisplayName>Jan Quosdorf</DisplayName>
        <AccountId>280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18B989C4F62C4FAEEBD698755FC400" ma:contentTypeVersion="17" ma:contentTypeDescription="Ein neues Dokument erstellen." ma:contentTypeScope="" ma:versionID="d933541c1e315e9120bb0b0af50e9d3e">
  <xsd:schema xmlns:xsd="http://www.w3.org/2001/XMLSchema" xmlns:xs="http://www.w3.org/2001/XMLSchema" xmlns:p="http://schemas.microsoft.com/office/2006/metadata/properties" xmlns:ns2="1bf0df53-1c03-469e-89a0-ddb1a1692001" xmlns:ns3="13595878-7082-4f04-917e-8f4001aa5c3b" targetNamespace="http://schemas.microsoft.com/office/2006/metadata/properties" ma:root="true" ma:fieldsID="73a9f7651c262c8f98604316239e0615" ns2:_="" ns3:_="">
    <xsd:import namespace="1bf0df53-1c03-469e-89a0-ddb1a1692001"/>
    <xsd:import namespace="13595878-7082-4f04-917e-8f4001aa5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0df53-1c03-469e-89a0-ddb1a16920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b4957e43-0384-4d38-84ed-a00ab3c45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95878-7082-4f04-917e-8f4001aa5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4f937f-19a4-4cb6-84ae-bcc2ed65b540}" ma:internalName="TaxCatchAll" ma:showField="CatchAllData" ma:web="13595878-7082-4f04-917e-8f4001aa5c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1B6CB9-1DF0-4851-8F54-945F0B171647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3595878-7082-4f04-917e-8f4001aa5c3b"/>
    <ds:schemaRef ds:uri="1bf0df53-1c03-469e-89a0-ddb1a169200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80DF14-579A-48A8-8C77-F8D8EC6BE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0df53-1c03-469e-89a0-ddb1a1692001"/>
    <ds:schemaRef ds:uri="13595878-7082-4f04-917e-8f4001aa5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102A30-AA77-4D84-9281-B9BE913DF3F1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670</ap:Words>
  <ap:Application>Microsoft Office PowerPoint</ap:Application>
  <ap:PresentationFormat>Breitbild</ap:PresentationFormat>
  <ap:Paragraphs>101</ap:Paragraphs>
  <ap:Slides>14</ap:Slides>
  <ap:Notes>1</ap:Notes>
  <ap:HiddenSlides>0</ap:HiddenSlides>
  <ap:MMClips>0</ap:MMClips>
  <ap:ScaleCrop>false</ap:ScaleCrop>
  <ap:HeadingPairs>
    <vt:vector baseType="variant" size="6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ap:HeadingPairs>
  <ap:TitlesOfParts>
    <vt:vector baseType="lpstr" size="23">
      <vt:lpstr>Geometria </vt:lpstr>
      <vt:lpstr>Geometria Bold</vt:lpstr>
      <vt:lpstr>Geometria Medium</vt:lpstr>
      <vt:lpstr>Geometria Light</vt:lpstr>
      <vt:lpstr>Geometria</vt:lpstr>
      <vt:lpstr>Arial</vt:lpstr>
      <vt:lpstr>Calibri</vt:lpstr>
      <vt:lpstr>Office</vt:lpstr>
      <vt:lpstr>1_Office</vt:lpstr>
      <vt:lpstr>PowerPoint-Präsentation</vt:lpstr>
      <vt:lpstr>OUTCOME 1</vt:lpstr>
      <vt:lpstr>OUTCOME 1</vt:lpstr>
      <vt:lpstr>Outcome 2</vt:lpstr>
      <vt:lpstr>Outcome 3</vt:lpstr>
      <vt:lpstr>Outcome 4</vt:lpstr>
      <vt:lpstr>PowerPoint-Präsentation</vt:lpstr>
      <vt:lpstr>Die Output-Formen der DGAP</vt:lpstr>
      <vt:lpstr>PUBLICATION FORMATS (1)</vt:lpstr>
      <vt:lpstr>PUBLICATION FORMATS (2)</vt:lpstr>
      <vt:lpstr>Social Media</vt:lpstr>
      <vt:lpstr>GRAPHICS</vt:lpstr>
      <vt:lpstr>PowerPoint-Präsentation</vt:lpstr>
      <vt:lpstr>PowerPoint-Präsentation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PowerPoint-Präsentation</dc:title>
  <dc:creator>Praktikant Verwaltung</dc:creator>
  <lastModifiedBy>Wiebke Ewering</lastModifiedBy>
  <revision>239</revision>
  <lastPrinted>2020-06-15T13:53:32.0000000Z</lastPrinted>
  <dcterms:created xsi:type="dcterms:W3CDTF">2020-05-18T07:04:42.0000000Z</dcterms:created>
  <dcterms:modified xsi:type="dcterms:W3CDTF">2023-12-08T11:34:29.0000000Z</dcterms:modified>
  <keywords>, docId:32932D939080186F1D909BD52ADA14A8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0x010100EA18B989C4F62C4FAEEBD698755FC400</vt:lpwstr>
  </property>
  <property fmtid="{D5CDD505-2E9C-101B-9397-08002B2CF9AE}" name="MediaServiceImageTags" pid="3">
    <vt:lpwstr/>
  </property>
  <property fmtid="{D5CDD505-2E9C-101B-9397-08002B2CF9AE}" name="NXPowerLiteLastOptimized" pid="4">
    <vt:lpwstr>4093559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S10.0.0</vt:lpwstr>
  </property>
</Properties>
</file>